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344" r:id="rId2"/>
    <p:sldId id="378" r:id="rId3"/>
    <p:sldId id="381" r:id="rId4"/>
    <p:sldId id="379" r:id="rId5"/>
    <p:sldId id="380" r:id="rId6"/>
    <p:sldId id="369" r:id="rId7"/>
    <p:sldId id="368" r:id="rId8"/>
    <p:sldId id="371" r:id="rId9"/>
    <p:sldId id="370" r:id="rId10"/>
    <p:sldId id="350" r:id="rId11"/>
    <p:sldId id="376" r:id="rId12"/>
    <p:sldId id="373" r:id="rId13"/>
    <p:sldId id="311" r:id="rId14"/>
    <p:sldId id="377" r:id="rId15"/>
    <p:sldId id="382" r:id="rId16"/>
    <p:sldId id="362" r:id="rId17"/>
    <p:sldId id="264" r:id="rId18"/>
  </p:sldIdLst>
  <p:sldSz cx="9144000" cy="6858000" type="screen4x3"/>
  <p:notesSz cx="6797675" cy="9928225"/>
  <p:defaultTextStyle>
    <a:defPPr>
      <a:defRPr lang="en-US"/>
    </a:defPPr>
    <a:lvl1pPr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1pPr>
    <a:lvl2pPr marL="468313" indent="-111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2pPr>
    <a:lvl3pPr marL="938213" indent="-238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3pPr>
    <a:lvl4pPr marL="1408113" indent="-365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4pPr>
    <a:lvl5pPr marL="1878013" indent="-49213" algn="l" defTabSz="938213" rtl="0" fontAlgn="base">
      <a:spcBef>
        <a:spcPct val="0"/>
      </a:spcBef>
      <a:spcAft>
        <a:spcPct val="0"/>
      </a:spcAft>
      <a:defRPr sz="17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7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7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7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7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s Kretalovs" initials="D 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E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24392B-85E2-4CED-A306-4E7BCE096571}" v="29" dt="2020-06-11T08:02:22.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939575" fontAlgn="auto">
              <a:spcBef>
                <a:spcPts val="0"/>
              </a:spcBef>
              <a:spcAft>
                <a:spcPts val="0"/>
              </a:spcAft>
              <a:defRPr sz="1200">
                <a:latin typeface="+mn-lt"/>
                <a:ea typeface="+mn-ea"/>
                <a:cs typeface="+mn-cs"/>
              </a:defRPr>
            </a:lvl1pPr>
          </a:lstStyle>
          <a:p>
            <a:pPr>
              <a:defRPr/>
            </a:pPr>
            <a:endParaRPr lang="lv-LV"/>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D439D0A1-A1E5-438D-8528-6F7FA2B57D30}" type="datetimeFigureOut">
              <a:rPr lang="lv-LV" altLang="lv-LV"/>
              <a:pPr>
                <a:defRPr/>
              </a:pPr>
              <a:t>11.06.2020</a:t>
            </a:fld>
            <a:endParaRPr lang="lv-LV" altLang="lv-LV"/>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defTabSz="939575" fontAlgn="auto">
              <a:spcBef>
                <a:spcPts val="0"/>
              </a:spcBef>
              <a:spcAft>
                <a:spcPts val="0"/>
              </a:spcAft>
              <a:defRPr sz="1200">
                <a:latin typeface="+mn-lt"/>
                <a:ea typeface="+mn-ea"/>
                <a:cs typeface="+mn-cs"/>
              </a:defRPr>
            </a:lvl1pPr>
          </a:lstStyle>
          <a:p>
            <a:pPr>
              <a:defRPr/>
            </a:pPr>
            <a:endParaRPr lang="lv-LV"/>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E2CC8C09-75EF-453B-BAB6-9BA9373A5A96}"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endParaRPr lang="lv-LV"/>
          </a:p>
        </p:txBody>
      </p:sp>
      <p:sp>
        <p:nvSpPr>
          <p:cNvPr id="4" name="Slaida numura vietturis 3"/>
          <p:cNvSpPr>
            <a:spLocks noGrp="1"/>
          </p:cNvSpPr>
          <p:nvPr>
            <p:ph type="sldNum" sz="quarter" idx="10"/>
          </p:nvPr>
        </p:nvSpPr>
        <p:spPr/>
        <p:txBody>
          <a:bodyPr/>
          <a:lstStyle/>
          <a:p>
            <a:pPr>
              <a:defRPr/>
            </a:pPr>
            <a:fld id="{93224528-0B1A-4CDD-90DA-D86902862866}" type="slidenum">
              <a:rPr lang="lv-LV" altLang="lv-LV" smtClean="0"/>
              <a:pPr>
                <a:defRPr/>
              </a:pPr>
              <a:t>1</a:t>
            </a:fld>
            <a:endParaRPr lang="lv-LV" alt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sz="1200" kern="1200" dirty="0">
                <a:solidFill>
                  <a:schemeClr val="tx1"/>
                </a:solidFill>
                <a:latin typeface="+mn-lt"/>
                <a:ea typeface="MS PGothic" pitchFamily="34" charset="-128"/>
                <a:cs typeface="+mn-cs"/>
              </a:rPr>
              <a:t>Sabiedrības integrācijas mērķi ir iekļauti arī citos Latvijas politikas plānošanas dokumentos. Piemēram, Nacionālās drošības koncepcijā uzmanība ir pievērsta tam, ka sabiedrības integrācijas un informatīvās vides situācijas jautājumi ir nozīmīgi </a:t>
            </a:r>
            <a:r>
              <a:rPr lang="lv-LV" sz="1200" b="1" kern="1200" dirty="0">
                <a:solidFill>
                  <a:schemeClr val="tx1"/>
                </a:solidFill>
                <a:latin typeface="+mn-lt"/>
                <a:ea typeface="MS PGothic" pitchFamily="34" charset="-128"/>
                <a:cs typeface="+mn-cs"/>
              </a:rPr>
              <a:t>nacionālās drošības kontekstā</a:t>
            </a:r>
            <a:r>
              <a:rPr lang="lv-LV" sz="1200" u="none" kern="1200" dirty="0">
                <a:solidFill>
                  <a:schemeClr val="tx1"/>
                </a:solidFill>
                <a:latin typeface="+mn-lt"/>
                <a:ea typeface="MS PGothic" pitchFamily="34" charset="-128"/>
                <a:cs typeface="+mn-cs"/>
              </a:rPr>
              <a:t>. Reģionālās politikas pamatnostādnēs 2013.-2019.gadam ir domāts </a:t>
            </a:r>
            <a:r>
              <a:rPr lang="lv-LV" sz="1200" kern="1200" dirty="0">
                <a:solidFill>
                  <a:schemeClr val="tx1"/>
                </a:solidFill>
                <a:latin typeface="+mn-lt"/>
                <a:ea typeface="MS PGothic" pitchFamily="34" charset="-128"/>
                <a:cs typeface="+mn-cs"/>
              </a:rPr>
              <a:t>par </a:t>
            </a:r>
            <a:r>
              <a:rPr lang="lv-LV" sz="1200" b="1" kern="1200" dirty="0">
                <a:solidFill>
                  <a:schemeClr val="tx1"/>
                </a:solidFill>
                <a:latin typeface="+mn-lt"/>
                <a:ea typeface="MS PGothic" pitchFamily="34" charset="-128"/>
                <a:cs typeface="+mn-cs"/>
              </a:rPr>
              <a:t>pilsoniskās līdzdalības veicināšanu</a:t>
            </a:r>
            <a:r>
              <a:rPr lang="lv-LV" sz="1200" kern="1200" dirty="0">
                <a:solidFill>
                  <a:schemeClr val="tx1"/>
                </a:solidFill>
                <a:latin typeface="+mn-lt"/>
                <a:ea typeface="MS PGothic" pitchFamily="34" charset="-128"/>
                <a:cs typeface="+mn-cs"/>
              </a:rPr>
              <a:t>, iesaistot sabiedrību vietējās un reģionālās attīstības dokumentu sagatavošanā un apspriešanā. Ņemot vērā sociālo mediju nozīmes un ietekmes pieaugumu uz cilvēku ikdienā pieņemtajiem lēmumiem, arvien vairāk palielinās Informācijas sabiedrības attīstības pamatnostādnēs 2014. – 2020.gadam skatīto pakalpojumu nozīme, t.sk. informācijas sabiedrības pakalpojumu sniedzēju un starpnieku atbildība par nelegāla satura (piemēram, naida runa un diskriminācija) izplatīšanu.</a:t>
            </a:r>
          </a:p>
          <a:p>
            <a:r>
              <a:rPr lang="lv-LV" sz="1200" kern="1200" dirty="0">
                <a:solidFill>
                  <a:schemeClr val="tx1"/>
                </a:solidFill>
                <a:latin typeface="+mn-lt"/>
                <a:ea typeface="MS PGothic" pitchFamily="34" charset="-128"/>
                <a:cs typeface="+mn-cs"/>
              </a:rPr>
              <a:t>	Atsevišķi nozaru attīstības plānošanas dokumenti (Izglītības attīstības pamatnostādnes 2014. – 2020.gadam, </a:t>
            </a:r>
            <a:r>
              <a:rPr lang="lv-LV" sz="1200" b="1" kern="1200" dirty="0">
                <a:solidFill>
                  <a:schemeClr val="tx1"/>
                </a:solidFill>
                <a:latin typeface="+mn-lt"/>
                <a:ea typeface="MS PGothic" pitchFamily="34" charset="-128"/>
                <a:cs typeface="+mn-cs"/>
              </a:rPr>
              <a:t>Valsts valodas </a:t>
            </a:r>
            <a:r>
              <a:rPr lang="lv-LV" sz="1200" kern="1200" dirty="0">
                <a:solidFill>
                  <a:schemeClr val="tx1"/>
                </a:solidFill>
                <a:latin typeface="+mn-lt"/>
                <a:ea typeface="MS PGothic" pitchFamily="34" charset="-128"/>
                <a:cs typeface="+mn-cs"/>
              </a:rPr>
              <a:t>politikas pamatnostādnes 2015. – 2020.gadam, </a:t>
            </a:r>
            <a:r>
              <a:rPr lang="lv-LV" sz="1200" b="1" kern="1200" dirty="0">
                <a:solidFill>
                  <a:schemeClr val="tx1"/>
                </a:solidFill>
                <a:latin typeface="+mn-lt"/>
                <a:ea typeface="MS PGothic" pitchFamily="34" charset="-128"/>
                <a:cs typeface="+mn-cs"/>
              </a:rPr>
              <a:t>Jaunatnes politikas </a:t>
            </a:r>
            <a:r>
              <a:rPr lang="lv-LV" sz="1200" kern="1200" dirty="0">
                <a:solidFill>
                  <a:schemeClr val="tx1"/>
                </a:solidFill>
                <a:latin typeface="+mn-lt"/>
                <a:ea typeface="MS PGothic" pitchFamily="34" charset="-128"/>
                <a:cs typeface="+mn-cs"/>
              </a:rPr>
              <a:t>īstenošanas plāns 2016. – 2020.gadam) definē mērķus, uzdevumus un piedāvā risinājumus dažādu sabiedrības grupu – skolēnu, jauniešu, pieaugušo, mazākumtautību u.c. – izglītības, izpratnes un līdzdalības prasmju attīstīšanai un iesaistīšanai sabiedrībai nozīmīgos procesos. </a:t>
            </a:r>
            <a:r>
              <a:rPr lang="lv-LV" sz="1200" b="1" kern="1200" dirty="0">
                <a:solidFill>
                  <a:schemeClr val="tx1"/>
                </a:solidFill>
                <a:latin typeface="+mn-lt"/>
                <a:ea typeface="MS PGothic" pitchFamily="34" charset="-128"/>
                <a:cs typeface="+mn-cs"/>
              </a:rPr>
              <a:t>Iekļaujošas nodarbinātības </a:t>
            </a:r>
            <a:r>
              <a:rPr lang="lv-LV" sz="1200" kern="1200" dirty="0">
                <a:solidFill>
                  <a:schemeClr val="tx1"/>
                </a:solidFill>
                <a:latin typeface="+mn-lt"/>
                <a:ea typeface="MS PGothic" pitchFamily="34" charset="-128"/>
                <a:cs typeface="+mn-cs"/>
              </a:rPr>
              <a:t>pamatnostādnes 2015. – 2020.gadam paredz iespēju attīstīt dzīvei pilsoniskā sabiedrībā nepieciešamās prasmes – valodu zināšanas, iesaistīšanos brīvprātīgajā darbā u.tml. </a:t>
            </a:r>
          </a:p>
          <a:p>
            <a:r>
              <a:rPr lang="lv-LV" sz="1200" kern="1200" dirty="0">
                <a:solidFill>
                  <a:schemeClr val="tx1"/>
                </a:solidFill>
                <a:latin typeface="+mn-lt"/>
                <a:ea typeface="MS PGothic" pitchFamily="34" charset="-128"/>
                <a:cs typeface="+mn-cs"/>
              </a:rPr>
              <a:t> </a:t>
            </a:r>
            <a:endParaRPr lang="lv-LV" dirty="0"/>
          </a:p>
          <a:p>
            <a:r>
              <a:rPr lang="lv-LV" sz="1200" kern="1200" dirty="0">
                <a:solidFill>
                  <a:schemeClr val="tx1"/>
                </a:solidFill>
                <a:latin typeface="+mn-lt"/>
                <a:ea typeface="MS PGothic" pitchFamily="34" charset="-128"/>
                <a:cs typeface="+mn-cs"/>
              </a:rPr>
              <a:t> </a:t>
            </a:r>
            <a:endParaRPr lang="lv-LV" dirty="0"/>
          </a:p>
          <a:p>
            <a:endParaRPr lang="lv-LV" dirty="0"/>
          </a:p>
        </p:txBody>
      </p:sp>
      <p:sp>
        <p:nvSpPr>
          <p:cNvPr id="4" name="Slaida numura vietturis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E2CC8C09-75EF-453B-BAB6-9BA9373A5A96}" type="slidenum">
              <a:rPr kumimoji="0" lang="lv-LV" altLang="lv-LV"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10</a:t>
            </a:fld>
            <a:endParaRPr kumimoji="0" lang="lv-LV" altLang="lv-LV"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r>
              <a:rPr lang="lv-LV"/>
              <a:t>Trīs jomas, kas savstarpēji</a:t>
            </a:r>
            <a:r>
              <a:rPr lang="lv-LV" baseline="0"/>
              <a:t> saistās un kurām ir būtiski saskares lauki, kas vērsti uz galveno mērķi – </a:t>
            </a:r>
            <a:r>
              <a:rPr lang="lv-LV" b="1" baseline="0"/>
              <a:t>saliedētas sabiedrības veidošanu Latvijā</a:t>
            </a:r>
            <a:endParaRPr lang="lv-LV" b="1"/>
          </a:p>
        </p:txBody>
      </p:sp>
      <p:sp>
        <p:nvSpPr>
          <p:cNvPr id="4" name="Slaida numura vietturis 3"/>
          <p:cNvSpPr>
            <a:spLocks noGrp="1"/>
          </p:cNvSpPr>
          <p:nvPr>
            <p:ph type="sldNum" sz="quarter" idx="10"/>
          </p:nvPr>
        </p:nvSpPr>
        <p:spPr/>
        <p:txBody>
          <a:bodyPr/>
          <a:lstStyle/>
          <a:p>
            <a:pPr>
              <a:defRPr/>
            </a:pPr>
            <a:fld id="{CC9187A6-2FFE-41F9-A94A-2CE7E50B65DF}" type="slidenum">
              <a:rPr lang="lv-LV" altLang="lv-LV" smtClean="0"/>
              <a:pPr>
                <a:defRPr/>
              </a:pPr>
              <a:t>13</a:t>
            </a:fld>
            <a:endParaRPr lang="lv-LV" altLang="lv-LV"/>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682875" y="0"/>
            <a:ext cx="3778250" cy="4165600"/>
          </a:xfrm>
          <a:prstGeom prst="rect">
            <a:avLst/>
          </a:prstGeom>
          <a:noFill/>
          <a:ln w="9525">
            <a:noFill/>
            <a:miter lim="800000"/>
            <a:headEnd/>
            <a:tailEnd/>
          </a:ln>
        </p:spPr>
      </p:pic>
      <p:pic>
        <p:nvPicPr>
          <p:cNvPr id="6" name="Picture 7"/>
          <p:cNvPicPr>
            <a:picLocks noChangeAspect="1"/>
          </p:cNvPicPr>
          <p:nvPr userDrawn="1"/>
        </p:nvPicPr>
        <p:blipFill>
          <a:blip r:embed="rId3" cstate="print"/>
          <a:srcRect/>
          <a:stretch>
            <a:fillRect/>
          </a:stretch>
        </p:blipFill>
        <p:spPr bwMode="auto">
          <a:xfrm>
            <a:off x="0" y="6621463"/>
            <a:ext cx="9144000" cy="246062"/>
          </a:xfrm>
          <a:prstGeom prst="rect">
            <a:avLst/>
          </a:prstGeom>
          <a:noFill/>
          <a:ln w="9525">
            <a:noFill/>
            <a:miter lim="800000"/>
            <a:headEnd/>
            <a:tailEnd/>
          </a:ln>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FB7B4C76-5167-4D81-9595-CB858A99F7E6}" type="slidenum">
              <a:rPr lang="en-US" altLang="lv-LV"/>
              <a:pPr>
                <a:defRPr/>
              </a:pPr>
              <a:t>‹#›</a:t>
            </a:fld>
            <a:endParaRPr lang="en-US" alt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22687F8F-EB05-44B9-B2DB-5DB99E4AE200}" type="slidenum">
              <a:rPr lang="en-US" altLang="lv-LV"/>
              <a:pPr>
                <a:defRPr/>
              </a:pPr>
              <a:t>‹#›</a:t>
            </a:fld>
            <a:endParaRPr lang="en-US" alt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F356E00E-EFBE-4D55-9E45-B482F83100AE}" type="slidenum">
              <a:rPr lang="en-US" altLang="lv-LV"/>
              <a:pPr>
                <a:defRPr/>
              </a:pPr>
              <a:t>‹#›</a:t>
            </a:fld>
            <a:endParaRPr lang="en-US" alt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itchFamily="34" charset="0"/>
              </a:defRPr>
            </a:lvl1pPr>
          </a:lstStyle>
          <a:p>
            <a:pPr>
              <a:defRPr/>
            </a:pPr>
            <a:fld id="{3313955C-7ABC-4990-9BAA-B5013C1C81DB}" type="slidenum">
              <a:rPr lang="en-US" altLang="lv-LV"/>
              <a:pPr>
                <a:defRPr/>
              </a:pPr>
              <a:t>‹#›</a:t>
            </a:fld>
            <a:endParaRPr lang="en-US" alt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287A24D9-9207-4981-8F15-2B4C6F90E416}" type="slidenum">
              <a:rPr lang="en-US" altLang="lv-LV"/>
              <a:pPr>
                <a:defRPr/>
              </a:pPr>
              <a:t>‹#›</a:t>
            </a:fld>
            <a:endParaRPr lang="en-US" alt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38F69C6C-0244-4AC3-9D11-AECC4703F1A3}" type="slidenum">
              <a:rPr lang="en-US" altLang="lv-LV"/>
              <a:pPr>
                <a:defRPr/>
              </a:pPr>
              <a:t>‹#›</a:t>
            </a:fld>
            <a:endParaRPr lang="en-US" alt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13E8DE03-694A-4A39-9F76-A493E7775630}" type="slidenum">
              <a:rPr lang="en-US" altLang="lv-LV"/>
              <a:pPr>
                <a:defRPr/>
              </a:pPr>
              <a:t>‹#›</a:t>
            </a:fld>
            <a:endParaRPr lang="en-US" alt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6621463"/>
            <a:ext cx="9144000" cy="246062"/>
          </a:xfrm>
          <a:prstGeom prst="rect">
            <a:avLst/>
          </a:prstGeom>
          <a:noFill/>
          <a:ln w="9525">
            <a:noFill/>
            <a:miter lim="800000"/>
            <a:headEnd/>
            <a:tailEnd/>
          </a:ln>
        </p:spPr>
      </p:pic>
      <p:pic>
        <p:nvPicPr>
          <p:cNvPr id="5" name="Picture 6"/>
          <p:cNvPicPr>
            <a:picLocks noChangeAspect="1"/>
          </p:cNvPicPr>
          <p:nvPr userDrawn="1"/>
        </p:nvPicPr>
        <p:blipFill>
          <a:blip r:embed="rId3" cstate="print"/>
          <a:srcRect/>
          <a:stretch>
            <a:fillRect/>
          </a:stretch>
        </p:blipFill>
        <p:spPr bwMode="auto">
          <a:xfrm>
            <a:off x="2682875" y="0"/>
            <a:ext cx="3778250" cy="4165600"/>
          </a:xfrm>
          <a:prstGeom prst="rect">
            <a:avLst/>
          </a:prstGeom>
          <a:noFill/>
          <a:ln w="9525">
            <a:noFill/>
            <a:miter lim="800000"/>
            <a:headEnd/>
            <a:tailEnd/>
          </a:ln>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a:defRPr sz="1200">
                <a:solidFill>
                  <a:srgbClr val="898989"/>
                </a:solidFill>
              </a:defRPr>
            </a:lvl1pPr>
          </a:lstStyle>
          <a:p>
            <a:pPr>
              <a:defRPr/>
            </a:pPr>
            <a:fld id="{D2EEFE99-2F39-4BCE-8BCA-4AF8B06D2D0C}" type="datetime1">
              <a:rPr lang="en-US" altLang="lv-LV"/>
              <a:pPr>
                <a:defRPr/>
              </a:pPr>
              <a:t>6/11/2020</a:t>
            </a:fld>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pPr>
              <a:defRPr/>
            </a:pPr>
            <a:fld id="{0413C4A4-EB4F-4A51-8809-5306B0937FBE}"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itchFamily="34"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3505200"/>
            <a:ext cx="7772400" cy="960438"/>
          </a:xfrm>
        </p:spPr>
        <p:txBody>
          <a:bodyPr>
            <a:noAutofit/>
          </a:bodyPr>
          <a:lstStyle/>
          <a:p>
            <a:r>
              <a:rPr lang="lv-LV" sz="2800">
                <a:latin typeface="Arial" pitchFamily="34" charset="0"/>
                <a:cs typeface="Arial" pitchFamily="34" charset="0"/>
              </a:rPr>
              <a:t>Saliedētas un pilsoniski aktīvas </a:t>
            </a:r>
            <a:br>
              <a:rPr lang="lv-LV" sz="2800">
                <a:latin typeface="Arial" pitchFamily="34" charset="0"/>
                <a:cs typeface="Arial" pitchFamily="34" charset="0"/>
              </a:rPr>
            </a:br>
            <a:r>
              <a:rPr lang="lv-LV" sz="2800">
                <a:latin typeface="Arial" pitchFamily="34" charset="0"/>
                <a:cs typeface="Arial" pitchFamily="34" charset="0"/>
              </a:rPr>
              <a:t>sabiedrības attīstības pamatnostādnes </a:t>
            </a:r>
            <a:br>
              <a:rPr lang="lv-LV" sz="2800">
                <a:latin typeface="Arial" pitchFamily="34" charset="0"/>
                <a:cs typeface="Arial" pitchFamily="34" charset="0"/>
              </a:rPr>
            </a:br>
            <a:r>
              <a:rPr lang="lv-LV" sz="2800">
                <a:latin typeface="Arial" pitchFamily="34" charset="0"/>
                <a:cs typeface="Arial" pitchFamily="34" charset="0"/>
              </a:rPr>
              <a:t>2021.-2027. gadam</a:t>
            </a:r>
          </a:p>
        </p:txBody>
      </p:sp>
      <p:sp>
        <p:nvSpPr>
          <p:cNvPr id="18436" name="Text Placeholder 3"/>
          <p:cNvSpPr>
            <a:spLocks noGrp="1"/>
          </p:cNvSpPr>
          <p:nvPr>
            <p:ph type="body" sz="quarter" idx="11"/>
          </p:nvPr>
        </p:nvSpPr>
        <p:spPr/>
        <p:txBody>
          <a:bodyPr>
            <a:normAutofit fontScale="92500" lnSpcReduction="20000"/>
          </a:bodyPr>
          <a:lstStyle/>
          <a:p>
            <a:r>
              <a:rPr lang="lv-LV" altLang="lv-LV" sz="2000" b="1" dirty="0">
                <a:latin typeface="Arial" pitchFamily="34" charset="0"/>
                <a:ea typeface="MS PGothic" pitchFamily="34" charset="-128"/>
                <a:cs typeface="Arial" pitchFamily="34" charset="0"/>
              </a:rPr>
              <a:t>Ministru kabineta un NVO sadarbības memoranda padomes sēde</a:t>
            </a:r>
          </a:p>
          <a:p>
            <a:r>
              <a:rPr lang="lv-LV" altLang="lv-LV" sz="2000" b="1" dirty="0">
                <a:latin typeface="Arial" pitchFamily="34" charset="0"/>
                <a:ea typeface="MS PGothic" pitchFamily="34" charset="-128"/>
                <a:cs typeface="Arial" pitchFamily="34" charset="0"/>
              </a:rPr>
              <a:t>2020.gada 17.jūnijs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pPr algn="ctr"/>
            <a:r>
              <a:rPr lang="lv-LV" sz="2800" dirty="0">
                <a:latin typeface="Arial" pitchFamily="34" charset="0"/>
                <a:cs typeface="Arial" pitchFamily="34" charset="0"/>
              </a:rPr>
              <a:t>Citas pamatnostādnes un kopīgi risināmie jautājumi</a:t>
            </a:r>
          </a:p>
        </p:txBody>
      </p:sp>
      <p:graphicFrame>
        <p:nvGraphicFramePr>
          <p:cNvPr id="7" name="Satura vietturis 6"/>
          <p:cNvGraphicFramePr>
            <a:graphicFrameLocks noGrp="1"/>
          </p:cNvGraphicFramePr>
          <p:nvPr>
            <p:ph idx="1"/>
          </p:nvPr>
        </p:nvGraphicFramePr>
        <p:xfrm>
          <a:off x="701674" y="1552575"/>
          <a:ext cx="8137526" cy="4790402"/>
        </p:xfrm>
        <a:graphic>
          <a:graphicData uri="http://schemas.openxmlformats.org/drawingml/2006/table">
            <a:tbl>
              <a:tblPr firstRow="1" bandRow="1">
                <a:tableStyleId>{5C22544A-7EE6-4342-B048-85BDC9FD1C3A}</a:tableStyleId>
              </a:tblPr>
              <a:tblGrid>
                <a:gridCol w="1645624">
                  <a:extLst>
                    <a:ext uri="{9D8B030D-6E8A-4147-A177-3AD203B41FA5}">
                      <a16:colId xmlns:a16="http://schemas.microsoft.com/office/drawing/2014/main" val="20000"/>
                    </a:ext>
                  </a:extLst>
                </a:gridCol>
                <a:gridCol w="6491902">
                  <a:extLst>
                    <a:ext uri="{9D8B030D-6E8A-4147-A177-3AD203B41FA5}">
                      <a16:colId xmlns:a16="http://schemas.microsoft.com/office/drawing/2014/main" val="20001"/>
                    </a:ext>
                  </a:extLst>
                </a:gridCol>
              </a:tblGrid>
              <a:tr h="431762">
                <a:tc>
                  <a:txBody>
                    <a:bodyPr/>
                    <a:lstStyle/>
                    <a:p>
                      <a:pPr algn="ctr"/>
                      <a:r>
                        <a:rPr lang="lv-LV" sz="1400" b="1" kern="1200" dirty="0">
                          <a:solidFill>
                            <a:schemeClr val="lt1"/>
                          </a:solidFill>
                          <a:latin typeface="Calibri" pitchFamily="34" charset="0"/>
                          <a:ea typeface="+mn-ea"/>
                          <a:cs typeface="+mn-cs"/>
                        </a:rPr>
                        <a:t>Iestāde</a:t>
                      </a:r>
                      <a:endParaRPr lang="lv-LV" sz="1400" dirty="0">
                        <a:latin typeface="Calibri" pitchFamily="34" charset="0"/>
                      </a:endParaRPr>
                    </a:p>
                  </a:txBody>
                  <a:tcPr/>
                </a:tc>
                <a:tc>
                  <a:txBody>
                    <a:bodyPr/>
                    <a:lstStyle/>
                    <a:p>
                      <a:pPr algn="ctr"/>
                      <a:r>
                        <a:rPr lang="lv-LV" sz="1400" b="1" kern="1200" dirty="0">
                          <a:solidFill>
                            <a:schemeClr val="lt1"/>
                          </a:solidFill>
                          <a:latin typeface="Calibri" pitchFamily="34" charset="0"/>
                          <a:ea typeface="+mn-ea"/>
                          <a:cs typeface="+mn-cs"/>
                        </a:rPr>
                        <a:t>Kompetence</a:t>
                      </a:r>
                      <a:endParaRPr lang="lv-LV" sz="1400" dirty="0">
                        <a:latin typeface="Calibri" pitchFamily="34" charset="0"/>
                      </a:endParaRPr>
                    </a:p>
                  </a:txBody>
                  <a:tcPr/>
                </a:tc>
                <a:extLst>
                  <a:ext uri="{0D108BD9-81ED-4DB2-BD59-A6C34878D82A}">
                    <a16:rowId xmlns:a16="http://schemas.microsoft.com/office/drawing/2014/main" val="10000"/>
                  </a:ext>
                </a:extLst>
              </a:tr>
              <a:tr h="801280">
                <a:tc>
                  <a:txBody>
                    <a:bodyPr/>
                    <a:lstStyle/>
                    <a:p>
                      <a:r>
                        <a:rPr lang="lv-LV" sz="1600" kern="1200" dirty="0">
                          <a:solidFill>
                            <a:schemeClr val="dk1"/>
                          </a:solidFill>
                          <a:latin typeface="Arial" pitchFamily="34" charset="0"/>
                          <a:ea typeface="+mn-ea"/>
                          <a:cs typeface="Arial" pitchFamily="34" charset="0"/>
                        </a:rPr>
                        <a:t>Izglītības un zinātnes ministrija</a:t>
                      </a:r>
                      <a:endParaRPr lang="lv-LV" sz="1600" dirty="0">
                        <a:latin typeface="Arial" pitchFamily="34" charset="0"/>
                        <a:cs typeface="Arial" pitchFamily="34" charset="0"/>
                      </a:endParaRPr>
                    </a:p>
                  </a:txBody>
                  <a:tcPr/>
                </a:tc>
                <a:tc>
                  <a:txBody>
                    <a:bodyPr/>
                    <a:lstStyle/>
                    <a:p>
                      <a:pPr marL="180975" lvl="0" indent="-180975">
                        <a:buFont typeface="Arial" pitchFamily="34" charset="0"/>
                        <a:buChar char="•"/>
                      </a:pPr>
                      <a:r>
                        <a:rPr lang="lv-LV" sz="1600" kern="1200" dirty="0">
                          <a:solidFill>
                            <a:schemeClr val="dk1"/>
                          </a:solidFill>
                          <a:latin typeface="Arial" pitchFamily="34" charset="0"/>
                          <a:ea typeface="+mn-ea"/>
                          <a:cs typeface="Arial" pitchFamily="34" charset="0"/>
                        </a:rPr>
                        <a:t>Pilsoniskā izglītība</a:t>
                      </a:r>
                    </a:p>
                    <a:p>
                      <a:pPr marL="180975" lvl="0" indent="-180975">
                        <a:buFont typeface="Arial" pitchFamily="34" charset="0"/>
                        <a:buChar char="•"/>
                      </a:pPr>
                      <a:r>
                        <a:rPr lang="lv-LV" sz="1600" kern="1200" dirty="0">
                          <a:solidFill>
                            <a:schemeClr val="dk1"/>
                          </a:solidFill>
                          <a:latin typeface="Arial" pitchFamily="34" charset="0"/>
                          <a:ea typeface="+mn-ea"/>
                          <a:cs typeface="Arial" pitchFamily="34" charset="0"/>
                        </a:rPr>
                        <a:t>Valodas politika</a:t>
                      </a:r>
                    </a:p>
                    <a:p>
                      <a:pPr marL="180975" indent="-180975">
                        <a:buFont typeface="Arial" pitchFamily="34" charset="0"/>
                        <a:buChar char="•"/>
                      </a:pPr>
                      <a:r>
                        <a:rPr lang="lv-LV" sz="1600" kern="1200" dirty="0">
                          <a:solidFill>
                            <a:schemeClr val="dk1"/>
                          </a:solidFill>
                          <a:latin typeface="Arial" pitchFamily="34" charset="0"/>
                          <a:ea typeface="+mn-ea"/>
                          <a:cs typeface="Arial" pitchFamily="34" charset="0"/>
                        </a:rPr>
                        <a:t>Jauniešu politika</a:t>
                      </a:r>
                      <a:endParaRPr lang="lv-LV" sz="1600" dirty="0">
                        <a:latin typeface="Arial" pitchFamily="34" charset="0"/>
                        <a:cs typeface="Arial" pitchFamily="34" charset="0"/>
                      </a:endParaRPr>
                    </a:p>
                  </a:txBody>
                  <a:tcPr/>
                </a:tc>
                <a:extLst>
                  <a:ext uri="{0D108BD9-81ED-4DB2-BD59-A6C34878D82A}">
                    <a16:rowId xmlns:a16="http://schemas.microsoft.com/office/drawing/2014/main" val="10001"/>
                  </a:ext>
                </a:extLst>
              </a:tr>
              <a:tr h="567573">
                <a:tc>
                  <a:txBody>
                    <a:bodyPr/>
                    <a:lstStyle/>
                    <a:p>
                      <a:r>
                        <a:rPr lang="lv-LV" sz="1600" kern="1200" dirty="0">
                          <a:solidFill>
                            <a:schemeClr val="dk1"/>
                          </a:solidFill>
                          <a:latin typeface="Arial" pitchFamily="34" charset="0"/>
                          <a:ea typeface="+mn-ea"/>
                          <a:cs typeface="Arial" pitchFamily="34" charset="0"/>
                        </a:rPr>
                        <a:t>Labklājības ministrija</a:t>
                      </a:r>
                      <a:endParaRPr lang="lv-LV" sz="1600" dirty="0">
                        <a:latin typeface="Arial" pitchFamily="34" charset="0"/>
                        <a:cs typeface="Arial" pitchFamily="34" charset="0"/>
                      </a:endParaRPr>
                    </a:p>
                  </a:txBody>
                  <a:tcPr/>
                </a:tc>
                <a:tc>
                  <a:txBody>
                    <a:bodyPr/>
                    <a:lstStyle/>
                    <a:p>
                      <a:pPr marL="180975" indent="-180975">
                        <a:buFont typeface="Arial" pitchFamily="34" charset="0"/>
                        <a:buChar char="•"/>
                      </a:pPr>
                      <a:r>
                        <a:rPr lang="lv-LV" sz="1600" kern="1200" dirty="0">
                          <a:solidFill>
                            <a:schemeClr val="dk1"/>
                          </a:solidFill>
                          <a:latin typeface="Arial" pitchFamily="34" charset="0"/>
                          <a:ea typeface="+mn-ea"/>
                          <a:cs typeface="Arial" pitchFamily="34" charset="0"/>
                        </a:rPr>
                        <a:t>Atbalsta sistēma romu, patvēruma meklētāju u.c. diskriminēto grupu sociāli ekonomiskajai iekļaušanai</a:t>
                      </a:r>
                      <a:endParaRPr lang="lv-LV" sz="1600" dirty="0">
                        <a:latin typeface="Arial" pitchFamily="34" charset="0"/>
                        <a:cs typeface="Arial" pitchFamily="34" charset="0"/>
                      </a:endParaRPr>
                    </a:p>
                  </a:txBody>
                  <a:tcPr/>
                </a:tc>
                <a:extLst>
                  <a:ext uri="{0D108BD9-81ED-4DB2-BD59-A6C34878D82A}">
                    <a16:rowId xmlns:a16="http://schemas.microsoft.com/office/drawing/2014/main" val="10002"/>
                  </a:ext>
                </a:extLst>
              </a:tr>
              <a:tr h="567573">
                <a:tc>
                  <a:txBody>
                    <a:bodyPr/>
                    <a:lstStyle/>
                    <a:p>
                      <a:r>
                        <a:rPr lang="lv-LV" sz="1600" kern="1200" dirty="0">
                          <a:solidFill>
                            <a:schemeClr val="dk1"/>
                          </a:solidFill>
                          <a:latin typeface="Arial" pitchFamily="34" charset="0"/>
                          <a:ea typeface="+mn-ea"/>
                          <a:cs typeface="Arial" pitchFamily="34" charset="0"/>
                        </a:rPr>
                        <a:t>Iekšlietu ministrija</a:t>
                      </a:r>
                      <a:endParaRPr lang="lv-LV" sz="1600" dirty="0">
                        <a:latin typeface="Arial" pitchFamily="34" charset="0"/>
                        <a:cs typeface="Arial" pitchFamily="34" charset="0"/>
                      </a:endParaRPr>
                    </a:p>
                  </a:txBody>
                  <a:tcPr/>
                </a:tc>
                <a:tc>
                  <a:txBody>
                    <a:bodyPr/>
                    <a:lstStyle/>
                    <a:p>
                      <a:pPr marL="180975" lvl="0" indent="-180975">
                        <a:buFont typeface="Arial" pitchFamily="34" charset="0"/>
                        <a:buChar char="•"/>
                      </a:pPr>
                      <a:r>
                        <a:rPr lang="lv-LV" sz="1600" kern="1200" dirty="0">
                          <a:solidFill>
                            <a:schemeClr val="dk1"/>
                          </a:solidFill>
                          <a:latin typeface="Arial" pitchFamily="34" charset="0"/>
                          <a:ea typeface="+mn-ea"/>
                          <a:cs typeface="Arial" pitchFamily="34" charset="0"/>
                        </a:rPr>
                        <a:t>Patvēruma meklētāju uzņemšana</a:t>
                      </a:r>
                    </a:p>
                    <a:p>
                      <a:pPr marL="180975" indent="-180975">
                        <a:buFont typeface="Arial" pitchFamily="34" charset="0"/>
                        <a:buChar char="•"/>
                      </a:pPr>
                      <a:r>
                        <a:rPr lang="lv-LV" sz="1600" kern="1200" dirty="0">
                          <a:solidFill>
                            <a:schemeClr val="dk1"/>
                          </a:solidFill>
                          <a:latin typeface="Arial" pitchFamily="34" charset="0"/>
                          <a:ea typeface="+mn-ea"/>
                          <a:cs typeface="Arial" pitchFamily="34" charset="0"/>
                        </a:rPr>
                        <a:t>Naida runa</a:t>
                      </a:r>
                      <a:endParaRPr lang="lv-LV" sz="1600" dirty="0">
                        <a:latin typeface="Arial" pitchFamily="34" charset="0"/>
                        <a:cs typeface="Arial" pitchFamily="34" charset="0"/>
                      </a:endParaRPr>
                    </a:p>
                  </a:txBody>
                  <a:tcPr/>
                </a:tc>
                <a:extLst>
                  <a:ext uri="{0D108BD9-81ED-4DB2-BD59-A6C34878D82A}">
                    <a16:rowId xmlns:a16="http://schemas.microsoft.com/office/drawing/2014/main" val="10003"/>
                  </a:ext>
                </a:extLst>
              </a:tr>
              <a:tr h="801280">
                <a:tc>
                  <a:txBody>
                    <a:bodyPr/>
                    <a:lstStyle/>
                    <a:p>
                      <a:r>
                        <a:rPr lang="lv-LV" sz="1600" kern="1200" dirty="0">
                          <a:solidFill>
                            <a:schemeClr val="dk1"/>
                          </a:solidFill>
                          <a:latin typeface="Arial" pitchFamily="34" charset="0"/>
                          <a:ea typeface="+mn-ea"/>
                          <a:cs typeface="Arial" pitchFamily="34" charset="0"/>
                        </a:rPr>
                        <a:t>Valsts kanceleja</a:t>
                      </a:r>
                      <a:endParaRPr lang="lv-LV" sz="1600" dirty="0">
                        <a:latin typeface="Arial" pitchFamily="34" charset="0"/>
                        <a:cs typeface="Arial" pitchFamily="34" charset="0"/>
                      </a:endParaRPr>
                    </a:p>
                  </a:txBody>
                  <a:tcPr/>
                </a:tc>
                <a:tc>
                  <a:txBody>
                    <a:bodyPr/>
                    <a:lstStyle/>
                    <a:p>
                      <a:pPr marL="180975" lvl="0" indent="-180975">
                        <a:buFont typeface="Arial" pitchFamily="34" charset="0"/>
                        <a:buChar char="•"/>
                      </a:pPr>
                      <a:r>
                        <a:rPr lang="lv-LV" sz="1600" kern="1200" dirty="0">
                          <a:solidFill>
                            <a:schemeClr val="dk1"/>
                          </a:solidFill>
                          <a:latin typeface="Arial" pitchFamily="34" charset="0"/>
                          <a:ea typeface="+mn-ea"/>
                          <a:cs typeface="Arial" pitchFamily="34" charset="0"/>
                        </a:rPr>
                        <a:t>Sabiedrības izglītošana un informēšana par demokrātiskas valsts pamatiem un vērtībām</a:t>
                      </a:r>
                    </a:p>
                    <a:p>
                      <a:pPr marL="180975" indent="-180975">
                        <a:buFont typeface="Arial" pitchFamily="34" charset="0"/>
                        <a:buChar char="•"/>
                      </a:pPr>
                      <a:r>
                        <a:rPr lang="lv-LV" sz="1600" kern="1200" dirty="0">
                          <a:solidFill>
                            <a:schemeClr val="dk1"/>
                          </a:solidFill>
                          <a:latin typeface="Arial" pitchFamily="34" charset="0"/>
                          <a:ea typeface="+mn-ea"/>
                          <a:cs typeface="Arial" pitchFamily="34" charset="0"/>
                        </a:rPr>
                        <a:t>Sabiedrības līdzdalības koordinēšana</a:t>
                      </a:r>
                      <a:endParaRPr lang="lv-LV" sz="1600" dirty="0">
                        <a:latin typeface="Arial" pitchFamily="34" charset="0"/>
                        <a:cs typeface="Arial" pitchFamily="34" charset="0"/>
                      </a:endParaRPr>
                    </a:p>
                  </a:txBody>
                  <a:tcPr/>
                </a:tc>
                <a:extLst>
                  <a:ext uri="{0D108BD9-81ED-4DB2-BD59-A6C34878D82A}">
                    <a16:rowId xmlns:a16="http://schemas.microsoft.com/office/drawing/2014/main" val="10004"/>
                  </a:ext>
                </a:extLst>
              </a:tr>
              <a:tr h="1034986">
                <a:tc>
                  <a:txBody>
                    <a:bodyPr/>
                    <a:lstStyle/>
                    <a:p>
                      <a:r>
                        <a:rPr lang="lv-LV" sz="1600" kern="1200" dirty="0">
                          <a:solidFill>
                            <a:schemeClr val="dk1"/>
                          </a:solidFill>
                          <a:latin typeface="Arial" pitchFamily="34" charset="0"/>
                          <a:ea typeface="+mn-ea"/>
                          <a:cs typeface="Arial" pitchFamily="34" charset="0"/>
                        </a:rPr>
                        <a:t>VARAM</a:t>
                      </a:r>
                      <a:endParaRPr lang="lv-LV" sz="1600" dirty="0">
                        <a:latin typeface="Arial" pitchFamily="34" charset="0"/>
                        <a:cs typeface="Arial" pitchFamily="34" charset="0"/>
                      </a:endParaRPr>
                    </a:p>
                  </a:txBody>
                  <a:tcPr/>
                </a:tc>
                <a:tc>
                  <a:txBody>
                    <a:bodyPr/>
                    <a:lstStyle/>
                    <a:p>
                      <a:pPr marL="180975" lvl="0" indent="-180975">
                        <a:buFont typeface="Arial" pitchFamily="34" charset="0"/>
                        <a:buChar char="•"/>
                      </a:pPr>
                      <a:r>
                        <a:rPr lang="lv-LV" sz="1600" kern="1200" dirty="0">
                          <a:solidFill>
                            <a:schemeClr val="dk1"/>
                          </a:solidFill>
                          <a:latin typeface="Arial" pitchFamily="34" charset="0"/>
                          <a:ea typeface="+mn-ea"/>
                          <a:cs typeface="Arial" pitchFamily="34" charset="0"/>
                        </a:rPr>
                        <a:t>Sabiedrības iesaistīšana vietējās un reģionālās attīstības dokumentu sagatavošanā un apspriešanā</a:t>
                      </a:r>
                    </a:p>
                    <a:p>
                      <a:pPr marL="180975" indent="-180975">
                        <a:buFont typeface="Arial" pitchFamily="34" charset="0"/>
                        <a:buChar char="•"/>
                      </a:pPr>
                      <a:r>
                        <a:rPr lang="lv-LV" sz="1600" kern="1200" dirty="0">
                          <a:solidFill>
                            <a:schemeClr val="dk1"/>
                          </a:solidFill>
                          <a:latin typeface="Arial" pitchFamily="34" charset="0"/>
                          <a:ea typeface="+mn-ea"/>
                          <a:cs typeface="Arial" pitchFamily="34" charset="0"/>
                        </a:rPr>
                        <a:t>Valsts politika par informācijas sabiedrības pakalpojumu sniedzēju un starpnieku atbildību par nelegāla satura (piem., naida runa un diskriminācija) izplatīšanu</a:t>
                      </a:r>
                    </a:p>
                    <a:p>
                      <a:pPr marL="180975" indent="-180975">
                        <a:buFont typeface="Arial" pitchFamily="34" charset="0"/>
                        <a:buChar char="•"/>
                      </a:pPr>
                      <a:endParaRPr lang="lv-LV" sz="1600" dirty="0">
                        <a:latin typeface="Arial" pitchFamily="34" charset="0"/>
                        <a:cs typeface="Arial" pitchFamily="34" charset="0"/>
                      </a:endParaRPr>
                    </a:p>
                  </a:txBody>
                  <a:tcPr/>
                </a:tc>
                <a:extLst>
                  <a:ext uri="{0D108BD9-81ED-4DB2-BD59-A6C34878D82A}">
                    <a16:rowId xmlns:a16="http://schemas.microsoft.com/office/drawing/2014/main" val="10005"/>
                  </a:ext>
                </a:extLst>
              </a:tr>
            </a:tbl>
          </a:graphicData>
        </a:graphic>
      </p:graphicFrame>
      <p:sp>
        <p:nvSpPr>
          <p:cNvPr id="6" name="Slaida numura vietturis 5"/>
          <p:cNvSpPr>
            <a:spLocks noGrp="1"/>
          </p:cNvSpPr>
          <p:nvPr>
            <p:ph type="sldNum" sz="quarter" idx="13"/>
          </p:nvPr>
        </p:nvSpPr>
        <p:spPr>
          <a:xfrm>
            <a:off x="8248650" y="6324600"/>
            <a:ext cx="590550"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B7B4C76-5167-4D81-9595-CB858A99F7E6}" type="slidenum">
              <a:rPr kumimoji="0" lang="en-US" altLang="lv-LV" sz="1000" b="0" i="0" u="none" strike="noStrike" kern="1200" cap="none" spc="0" normalizeH="0" baseline="0" noProof="0" smtClean="0">
                <a:ln>
                  <a:noFill/>
                </a:ln>
                <a:solidFill>
                  <a:srgbClr val="898989"/>
                </a:solidFill>
                <a:effectLst/>
                <a:uLnTx/>
                <a:uFillTx/>
                <a:latin typeface="Verdana" pitchFamily="34" charset="0"/>
                <a:ea typeface="MS PGothic"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10</a:t>
            </a:fld>
            <a:endParaRPr kumimoji="0" lang="en-US" altLang="lv-LV" sz="1000" b="0" i="0" u="none" strike="noStrike" kern="1200" cap="none" spc="0" normalizeH="0" baseline="0" noProof="0" dirty="0">
              <a:ln>
                <a:noFill/>
              </a:ln>
              <a:solidFill>
                <a:srgbClr val="898989"/>
              </a:solidFill>
              <a:effectLst/>
              <a:uLnTx/>
              <a:uFillTx/>
              <a:latin typeface="Verdana" pitchFamily="34" charset="0"/>
              <a:ea typeface="MS PGothic" pitchFamily="34" charset="-128"/>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pPr algn="ctr"/>
            <a:r>
              <a:rPr lang="lv-LV" sz="2800">
                <a:latin typeface="Arial" pitchFamily="34" charset="0"/>
                <a:cs typeface="Arial" pitchFamily="34" charset="0"/>
              </a:rPr>
              <a:t>Papildinātība ar citu nozaru politikas dokumentiem</a:t>
            </a:r>
          </a:p>
        </p:txBody>
      </p:sp>
      <p:sp>
        <p:nvSpPr>
          <p:cNvPr id="6" name="Slaida numura vietturis 5"/>
          <p:cNvSpPr>
            <a:spLocks noGrp="1"/>
          </p:cNvSpPr>
          <p:nvPr>
            <p:ph type="sldNum" sz="quarter" idx="13"/>
          </p:nvPr>
        </p:nvSpPr>
        <p:spPr/>
        <p:txBody>
          <a:bodyPr/>
          <a:lstStyle/>
          <a:p>
            <a:pPr>
              <a:defRPr/>
            </a:pPr>
            <a:fld id="{FB7B4C76-5167-4D81-9595-CB858A99F7E6}" type="slidenum">
              <a:rPr lang="en-US" altLang="lv-LV" smtClean="0"/>
              <a:pPr>
                <a:defRPr/>
              </a:pPr>
              <a:t>11</a:t>
            </a:fld>
            <a:endParaRPr lang="en-US" altLang="lv-LV"/>
          </a:p>
        </p:txBody>
      </p:sp>
      <p:pic>
        <p:nvPicPr>
          <p:cNvPr id="11" name="Satura vietturis 10">
            <a:extLst>
              <a:ext uri="{FF2B5EF4-FFF2-40B4-BE49-F238E27FC236}">
                <a16:creationId xmlns:a16="http://schemas.microsoft.com/office/drawing/2014/main" id="{7FC0E70E-F5AF-4FCB-876D-D5C48C6F864C}"/>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691" r="20266"/>
          <a:stretch/>
        </p:blipFill>
        <p:spPr>
          <a:xfrm>
            <a:off x="1926076" y="1435444"/>
            <a:ext cx="5291847" cy="5041556"/>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044700" y="381000"/>
            <a:ext cx="6642100" cy="1036642"/>
          </a:xfrm>
        </p:spPr>
        <p:txBody>
          <a:bodyPr>
            <a:normAutofit/>
          </a:bodyPr>
          <a:lstStyle/>
          <a:p>
            <a:pPr algn="ctr"/>
            <a:r>
              <a:rPr lang="lv-LV" sz="2800">
                <a:latin typeface="Arial" pitchFamily="34" charset="0"/>
                <a:cs typeface="Arial" pitchFamily="34" charset="0"/>
              </a:rPr>
              <a:t>2021.-2027.gada ietvarā risināmie sabiedrības attīstības jautājumi</a:t>
            </a:r>
          </a:p>
        </p:txBody>
      </p:sp>
      <p:sp>
        <p:nvSpPr>
          <p:cNvPr id="6" name="Slaida numura vietturis 5"/>
          <p:cNvSpPr>
            <a:spLocks noGrp="1"/>
          </p:cNvSpPr>
          <p:nvPr>
            <p:ph type="sldNum" sz="quarter" idx="13"/>
          </p:nvPr>
        </p:nvSpPr>
        <p:spPr/>
        <p:txBody>
          <a:bodyPr/>
          <a:lstStyle/>
          <a:p>
            <a:pPr>
              <a:defRPr/>
            </a:pPr>
            <a:fld id="{FB7B4C76-5167-4D81-9595-CB858A99F7E6}" type="slidenum">
              <a:rPr lang="en-US" altLang="lv-LV" smtClean="0"/>
              <a:pPr>
                <a:defRPr/>
              </a:pPr>
              <a:t>12</a:t>
            </a:fld>
            <a:endParaRPr lang="en-US" altLang="lv-LV"/>
          </a:p>
        </p:txBody>
      </p:sp>
      <p:pic>
        <p:nvPicPr>
          <p:cNvPr id="8" name="Satura vietturis 7">
            <a:extLst>
              <a:ext uri="{FF2B5EF4-FFF2-40B4-BE49-F238E27FC236}">
                <a16:creationId xmlns:a16="http://schemas.microsoft.com/office/drawing/2014/main" id="{7FC26072-FF8C-4BF3-82AD-5E371A5C5007}"/>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580" t="9043" r="19445" b="5398"/>
          <a:stretch/>
        </p:blipFill>
        <p:spPr>
          <a:xfrm>
            <a:off x="1512651" y="1417642"/>
            <a:ext cx="6118698" cy="4909988"/>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Virsraksts 1"/>
          <p:cNvSpPr>
            <a:spLocks noGrp="1"/>
          </p:cNvSpPr>
          <p:nvPr>
            <p:ph type="title"/>
          </p:nvPr>
        </p:nvSpPr>
        <p:spPr>
          <a:xfrm>
            <a:off x="2235200" y="381000"/>
            <a:ext cx="6096000" cy="914400"/>
          </a:xfrm>
        </p:spPr>
        <p:txBody>
          <a:bodyPr>
            <a:noAutofit/>
          </a:bodyPr>
          <a:lstStyle/>
          <a:p>
            <a:pPr algn="ctr">
              <a:defRPr/>
            </a:pPr>
            <a:r>
              <a:rPr lang="lv-LV" sz="2800">
                <a:latin typeface="Arial" pitchFamily="34" charset="0"/>
                <a:cs typeface="Arial" pitchFamily="34" charset="0"/>
              </a:rPr>
              <a:t>Pamatnostādņu rīcības virzieni</a:t>
            </a:r>
            <a:endParaRPr lang="lv-LV" sz="2800">
              <a:latin typeface="Arial" pitchFamily="34" charset="0"/>
              <a:ea typeface="MS PGothic" pitchFamily="34" charset="-128"/>
              <a:cs typeface="Arial" pitchFamily="34" charset="0"/>
            </a:endParaRPr>
          </a:p>
        </p:txBody>
      </p:sp>
      <p:sp>
        <p:nvSpPr>
          <p:cNvPr id="14340" name="Slaida numura vietturis 5"/>
          <p:cNvSpPr>
            <a:spLocks noGrp="1"/>
          </p:cNvSpPr>
          <p:nvPr>
            <p:ph type="sldNum" sz="quarter" idx="13"/>
          </p:nvPr>
        </p:nvSpPr>
        <p:spPr bwMode="auto">
          <a:noFill/>
          <a:ln>
            <a:miter lim="800000"/>
            <a:headEnd/>
            <a:tailEnd/>
          </a:ln>
        </p:spPr>
        <p:txBody>
          <a:bodyPr/>
          <a:lstStyle/>
          <a:p>
            <a:fld id="{EB60CAE3-3652-4BFE-B5BE-4E6FC166B3CE}" type="slidenum">
              <a:rPr lang="en-US" altLang="lv-LV" smtClean="0"/>
              <a:pPr/>
              <a:t>13</a:t>
            </a:fld>
            <a:endParaRPr lang="en-US" altLang="lv-LV"/>
          </a:p>
        </p:txBody>
      </p:sp>
      <p:pic>
        <p:nvPicPr>
          <p:cNvPr id="3" name="Attēls 2">
            <a:extLst>
              <a:ext uri="{FF2B5EF4-FFF2-40B4-BE49-F238E27FC236}">
                <a16:creationId xmlns:a16="http://schemas.microsoft.com/office/drawing/2014/main" id="{0F154042-92E9-4347-9B5E-DCEF749B786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1599" r="19938"/>
          <a:stretch/>
        </p:blipFill>
        <p:spPr>
          <a:xfrm>
            <a:off x="2235200" y="1295400"/>
            <a:ext cx="4988406" cy="4784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324100" y="381000"/>
            <a:ext cx="6362700" cy="1036642"/>
          </a:xfrm>
        </p:spPr>
        <p:txBody>
          <a:bodyPr>
            <a:normAutofit/>
          </a:bodyPr>
          <a:lstStyle/>
          <a:p>
            <a:pPr algn="ctr"/>
            <a:r>
              <a:rPr lang="lv-LV" sz="2800">
                <a:latin typeface="Arial" pitchFamily="34" charset="0"/>
                <a:cs typeface="Arial" pitchFamily="34" charset="0"/>
              </a:rPr>
              <a:t>Rīcības virzienu mijiedarbība </a:t>
            </a:r>
            <a:br>
              <a:rPr lang="lv-LV" sz="2800">
                <a:latin typeface="Arial" pitchFamily="34" charset="0"/>
                <a:cs typeface="Arial" pitchFamily="34" charset="0"/>
              </a:rPr>
            </a:br>
            <a:r>
              <a:rPr lang="lv-LV" sz="2800">
                <a:latin typeface="Arial" pitchFamily="34" charset="0"/>
                <a:cs typeface="Arial" pitchFamily="34" charset="0"/>
              </a:rPr>
              <a:t>un caurviju prioritātes</a:t>
            </a:r>
          </a:p>
        </p:txBody>
      </p:sp>
      <p:sp>
        <p:nvSpPr>
          <p:cNvPr id="6" name="Slaida numura vietturis 5"/>
          <p:cNvSpPr>
            <a:spLocks noGrp="1"/>
          </p:cNvSpPr>
          <p:nvPr>
            <p:ph type="sldNum" sz="quarter" idx="13"/>
          </p:nvPr>
        </p:nvSpPr>
        <p:spPr/>
        <p:txBody>
          <a:bodyPr/>
          <a:lstStyle/>
          <a:p>
            <a:pPr>
              <a:defRPr/>
            </a:pPr>
            <a:fld id="{FB7B4C76-5167-4D81-9595-CB858A99F7E6}" type="slidenum">
              <a:rPr lang="en-US" altLang="lv-LV" smtClean="0"/>
              <a:pPr>
                <a:defRPr/>
              </a:pPr>
              <a:t>14</a:t>
            </a:fld>
            <a:endParaRPr lang="en-US" altLang="lv-LV"/>
          </a:p>
        </p:txBody>
      </p:sp>
      <p:sp>
        <p:nvSpPr>
          <p:cNvPr id="7" name="Satura vietturis 6">
            <a:extLst>
              <a:ext uri="{FF2B5EF4-FFF2-40B4-BE49-F238E27FC236}">
                <a16:creationId xmlns:a16="http://schemas.microsoft.com/office/drawing/2014/main" id="{98090751-A92C-46CE-9B75-DF9ADC3B306E}"/>
              </a:ext>
            </a:extLst>
          </p:cNvPr>
          <p:cNvSpPr>
            <a:spLocks noGrp="1"/>
          </p:cNvSpPr>
          <p:nvPr>
            <p:ph idx="1"/>
          </p:nvPr>
        </p:nvSpPr>
        <p:spPr/>
        <p:txBody>
          <a:bodyPr/>
          <a:lstStyle/>
          <a:p>
            <a:endParaRPr lang="lv-LV"/>
          </a:p>
        </p:txBody>
      </p:sp>
      <p:pic>
        <p:nvPicPr>
          <p:cNvPr id="4" name="Attēls 3">
            <a:extLst>
              <a:ext uri="{FF2B5EF4-FFF2-40B4-BE49-F238E27FC236}">
                <a16:creationId xmlns:a16="http://schemas.microsoft.com/office/drawing/2014/main" id="{F35675B5-DAC5-4600-9FFF-62F3D4AD8795}"/>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04425" y="1343640"/>
            <a:ext cx="8581123" cy="4826882"/>
          </a:xfrm>
          <a:prstGeom prst="rect">
            <a:avLst/>
          </a:prstGeom>
        </p:spPr>
      </p:pic>
    </p:spTree>
    <p:extLst>
      <p:ext uri="{BB962C8B-B14F-4D97-AF65-F5344CB8AC3E}">
        <p14:creationId xmlns:p14="http://schemas.microsoft.com/office/powerpoint/2010/main" val="120666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324100" y="381000"/>
            <a:ext cx="6362700" cy="1036642"/>
          </a:xfrm>
        </p:spPr>
        <p:txBody>
          <a:bodyPr>
            <a:normAutofit/>
          </a:bodyPr>
          <a:lstStyle/>
          <a:p>
            <a:pPr algn="ctr"/>
            <a:r>
              <a:rPr lang="lv-LV" sz="2800" dirty="0">
                <a:latin typeface="Arial" pitchFamily="34" charset="0"/>
                <a:cs typeface="Arial" pitchFamily="34" charset="0"/>
              </a:rPr>
              <a:t>Ieviešanas rezultāti un sasniegšanas pamats</a:t>
            </a:r>
          </a:p>
        </p:txBody>
      </p:sp>
      <p:sp>
        <p:nvSpPr>
          <p:cNvPr id="6" name="Slaida numura vietturis 5"/>
          <p:cNvSpPr>
            <a:spLocks noGrp="1"/>
          </p:cNvSpPr>
          <p:nvPr>
            <p:ph type="sldNum" sz="quarter" idx="13"/>
          </p:nvPr>
        </p:nvSpPr>
        <p:spPr/>
        <p:txBody>
          <a:bodyPr/>
          <a:lstStyle/>
          <a:p>
            <a:pPr>
              <a:defRPr/>
            </a:pPr>
            <a:fld id="{FB7B4C76-5167-4D81-9595-CB858A99F7E6}" type="slidenum">
              <a:rPr lang="en-US" altLang="lv-LV" smtClean="0"/>
              <a:pPr>
                <a:defRPr/>
              </a:pPr>
              <a:t>15</a:t>
            </a:fld>
            <a:endParaRPr lang="en-US" altLang="lv-LV"/>
          </a:p>
        </p:txBody>
      </p:sp>
      <p:grpSp>
        <p:nvGrpSpPr>
          <p:cNvPr id="8" name="Grupa 7">
            <a:extLst>
              <a:ext uri="{FF2B5EF4-FFF2-40B4-BE49-F238E27FC236}">
                <a16:creationId xmlns:a16="http://schemas.microsoft.com/office/drawing/2014/main" id="{DF8FC022-62F8-4A7F-AF3B-30CF42693838}"/>
              </a:ext>
            </a:extLst>
          </p:cNvPr>
          <p:cNvGrpSpPr/>
          <p:nvPr/>
        </p:nvGrpSpPr>
        <p:grpSpPr>
          <a:xfrm>
            <a:off x="119062" y="2011544"/>
            <a:ext cx="8905876" cy="4208280"/>
            <a:chOff x="1296811" y="1760442"/>
            <a:chExt cx="9845324" cy="4477541"/>
          </a:xfrm>
        </p:grpSpPr>
        <p:sp>
          <p:nvSpPr>
            <p:cNvPr id="9" name="Taisnstūris: ar noapaļotiem stūriem 8">
              <a:extLst>
                <a:ext uri="{FF2B5EF4-FFF2-40B4-BE49-F238E27FC236}">
                  <a16:creationId xmlns:a16="http://schemas.microsoft.com/office/drawing/2014/main" id="{67C341CF-43F9-4474-A0E4-5805AB7377D1}"/>
                </a:ext>
              </a:extLst>
            </p:cNvPr>
            <p:cNvSpPr/>
            <p:nvPr/>
          </p:nvSpPr>
          <p:spPr>
            <a:xfrm>
              <a:off x="4937895" y="3548997"/>
              <a:ext cx="1737840" cy="833305"/>
            </a:xfrm>
            <a:prstGeom prst="roundRect">
              <a:avLst/>
            </a:prstGeom>
            <a:ln w="38100">
              <a:solidFill>
                <a:srgbClr val="EFCDE1"/>
              </a:solidFill>
              <a:prstDash val="sysDash"/>
            </a:ln>
          </p:spPr>
          <p:txBody>
            <a:bodyPr wrap="square">
              <a:spAutoFit/>
            </a:bodyPr>
            <a:lstStyle/>
            <a:p>
              <a:pPr algn="ctr"/>
              <a:r>
                <a:rPr lang="lv-LV" sz="2000" dirty="0">
                  <a:latin typeface="Arial" panose="020B0604020202020204" pitchFamily="34" charset="0"/>
                  <a:cs typeface="Arial" panose="020B0604020202020204" pitchFamily="34" charset="0"/>
                </a:rPr>
                <a:t>taisnīguma</a:t>
              </a:r>
              <a:r>
                <a:rPr lang="lv-LV" sz="2000" dirty="0"/>
                <a:t> </a:t>
              </a:r>
              <a:r>
                <a:rPr lang="lv-LV" sz="2000" dirty="0">
                  <a:latin typeface="Arial" panose="020B0604020202020204" pitchFamily="34" charset="0"/>
                  <a:cs typeface="Arial" panose="020B0604020202020204" pitchFamily="34" charset="0"/>
                </a:rPr>
                <a:t>izpratne</a:t>
              </a:r>
            </a:p>
          </p:txBody>
        </p:sp>
        <p:grpSp>
          <p:nvGrpSpPr>
            <p:cNvPr id="10" name="Grupa 9">
              <a:extLst>
                <a:ext uri="{FF2B5EF4-FFF2-40B4-BE49-F238E27FC236}">
                  <a16:creationId xmlns:a16="http://schemas.microsoft.com/office/drawing/2014/main" id="{172367C6-FEF9-4F8C-B235-EFD0F096CBBA}"/>
                </a:ext>
              </a:extLst>
            </p:cNvPr>
            <p:cNvGrpSpPr/>
            <p:nvPr/>
          </p:nvGrpSpPr>
          <p:grpSpPr>
            <a:xfrm>
              <a:off x="1296811" y="1760442"/>
              <a:ext cx="9845324" cy="4477541"/>
              <a:chOff x="1251655" y="1597137"/>
              <a:chExt cx="9845324" cy="4477541"/>
            </a:xfrm>
          </p:grpSpPr>
          <p:sp>
            <p:nvSpPr>
              <p:cNvPr id="11" name="Brīvforma: forma 10">
                <a:extLst>
                  <a:ext uri="{FF2B5EF4-FFF2-40B4-BE49-F238E27FC236}">
                    <a16:creationId xmlns:a16="http://schemas.microsoft.com/office/drawing/2014/main" id="{0241EA40-0B93-44C4-897F-0820B19E15D0}"/>
                  </a:ext>
                </a:extLst>
              </p:cNvPr>
              <p:cNvSpPr/>
              <p:nvPr/>
            </p:nvSpPr>
            <p:spPr>
              <a:xfrm>
                <a:off x="2161285" y="4331912"/>
                <a:ext cx="441183" cy="1091097"/>
              </a:xfrm>
              <a:custGeom>
                <a:avLst/>
                <a:gdLst>
                  <a:gd name="connsiteX0" fmla="*/ 418613 w 418613"/>
                  <a:gd name="connsiteY0" fmla="*/ 587829 h 587829"/>
                  <a:gd name="connsiteX1" fmla="*/ 54719 w 418613"/>
                  <a:gd name="connsiteY1" fmla="*/ 270588 h 587829"/>
                  <a:gd name="connsiteX2" fmla="*/ 8066 w 418613"/>
                  <a:gd name="connsiteY2" fmla="*/ 0 h 587829"/>
                </a:gdLst>
                <a:ahLst/>
                <a:cxnLst>
                  <a:cxn ang="0">
                    <a:pos x="connsiteX0" y="connsiteY0"/>
                  </a:cxn>
                  <a:cxn ang="0">
                    <a:pos x="connsiteX1" y="connsiteY1"/>
                  </a:cxn>
                  <a:cxn ang="0">
                    <a:pos x="connsiteX2" y="connsiteY2"/>
                  </a:cxn>
                </a:cxnLst>
                <a:rect l="l" t="t" r="r" b="b"/>
                <a:pathLst>
                  <a:path w="418613" h="587829">
                    <a:moveTo>
                      <a:pt x="418613" y="587829"/>
                    </a:moveTo>
                    <a:cubicBezTo>
                      <a:pt x="270878" y="478194"/>
                      <a:pt x="123143" y="368559"/>
                      <a:pt x="54719" y="270588"/>
                    </a:cubicBezTo>
                    <a:cubicBezTo>
                      <a:pt x="-13706" y="172616"/>
                      <a:pt x="-2820" y="186612"/>
                      <a:pt x="8066" y="0"/>
                    </a:cubicBezTo>
                  </a:path>
                </a:pathLst>
              </a:custGeom>
              <a:noFill/>
              <a:ln w="63500">
                <a:solidFill>
                  <a:srgbClr val="B1ADCB"/>
                </a:solidFill>
                <a:prstDash val="sysDash"/>
                <a:tailEnd type="stealth" w="med" len="lg"/>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atin typeface="Arial" panose="020B0604020202020204" pitchFamily="34" charset="0"/>
                  <a:cs typeface="Arial" panose="020B0604020202020204" pitchFamily="34" charset="0"/>
                </a:endParaRPr>
              </a:p>
            </p:txBody>
          </p:sp>
          <p:sp>
            <p:nvSpPr>
              <p:cNvPr id="12" name="Brīvforma: forma 11">
                <a:extLst>
                  <a:ext uri="{FF2B5EF4-FFF2-40B4-BE49-F238E27FC236}">
                    <a16:creationId xmlns:a16="http://schemas.microsoft.com/office/drawing/2014/main" id="{635DFA9A-9109-48E2-B43F-31D930EAC45B}"/>
                  </a:ext>
                </a:extLst>
              </p:cNvPr>
              <p:cNvSpPr/>
              <p:nvPr/>
            </p:nvSpPr>
            <p:spPr>
              <a:xfrm>
                <a:off x="2324452" y="2253614"/>
                <a:ext cx="1760350" cy="2951873"/>
              </a:xfrm>
              <a:custGeom>
                <a:avLst/>
                <a:gdLst>
                  <a:gd name="connsiteX0" fmla="*/ 1716833 w 1760350"/>
                  <a:gd name="connsiteY0" fmla="*/ 2799184 h 2799184"/>
                  <a:gd name="connsiteX1" fmla="*/ 1539551 w 1760350"/>
                  <a:gd name="connsiteY1" fmla="*/ 1418253 h 2799184"/>
                  <a:gd name="connsiteX2" fmla="*/ 0 w 1760350"/>
                  <a:gd name="connsiteY2" fmla="*/ 0 h 2799184"/>
                </a:gdLst>
                <a:ahLst/>
                <a:cxnLst>
                  <a:cxn ang="0">
                    <a:pos x="connsiteX0" y="connsiteY0"/>
                  </a:cxn>
                  <a:cxn ang="0">
                    <a:pos x="connsiteX1" y="connsiteY1"/>
                  </a:cxn>
                  <a:cxn ang="0">
                    <a:pos x="connsiteX2" y="connsiteY2"/>
                  </a:cxn>
                </a:cxnLst>
                <a:rect l="l" t="t" r="r" b="b"/>
                <a:pathLst>
                  <a:path w="1760350" h="2799184">
                    <a:moveTo>
                      <a:pt x="1716833" y="2799184"/>
                    </a:moveTo>
                    <a:cubicBezTo>
                      <a:pt x="1771261" y="2341984"/>
                      <a:pt x="1825690" y="1884784"/>
                      <a:pt x="1539551" y="1418253"/>
                    </a:cubicBezTo>
                    <a:cubicBezTo>
                      <a:pt x="1253412" y="951722"/>
                      <a:pt x="276808" y="124408"/>
                      <a:pt x="0" y="0"/>
                    </a:cubicBezTo>
                  </a:path>
                </a:pathLst>
              </a:custGeom>
              <a:noFill/>
              <a:ln w="63500">
                <a:solidFill>
                  <a:srgbClr val="EFCDE1"/>
                </a:solidFill>
                <a:prstDash val="dash"/>
                <a:tailEnd type="stealth" w="lg" len="lg"/>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CAEAC7"/>
                  </a:solidFill>
                  <a:latin typeface="Arial" panose="020B0604020202020204" pitchFamily="34" charset="0"/>
                  <a:cs typeface="Arial" panose="020B0604020202020204" pitchFamily="34" charset="0"/>
                </a:endParaRPr>
              </a:p>
            </p:txBody>
          </p:sp>
          <p:sp>
            <p:nvSpPr>
              <p:cNvPr id="13" name="Brīvforma: forma 12">
                <a:extLst>
                  <a:ext uri="{FF2B5EF4-FFF2-40B4-BE49-F238E27FC236}">
                    <a16:creationId xmlns:a16="http://schemas.microsoft.com/office/drawing/2014/main" id="{312B37CB-45D5-4534-BA74-EC909EC4BFA3}"/>
                  </a:ext>
                </a:extLst>
              </p:cNvPr>
              <p:cNvSpPr/>
              <p:nvPr/>
            </p:nvSpPr>
            <p:spPr>
              <a:xfrm>
                <a:off x="4340528" y="2933383"/>
                <a:ext cx="253805" cy="2161132"/>
              </a:xfrm>
              <a:custGeom>
                <a:avLst/>
                <a:gdLst>
                  <a:gd name="connsiteX0" fmla="*/ 279919 w 279919"/>
                  <a:gd name="connsiteY0" fmla="*/ 1894114 h 1894114"/>
                  <a:gd name="connsiteX1" fmla="*/ 0 w 279919"/>
                  <a:gd name="connsiteY1" fmla="*/ 475861 h 1894114"/>
                  <a:gd name="connsiteX2" fmla="*/ 279919 w 279919"/>
                  <a:gd name="connsiteY2" fmla="*/ 0 h 1894114"/>
                </a:gdLst>
                <a:ahLst/>
                <a:cxnLst>
                  <a:cxn ang="0">
                    <a:pos x="connsiteX0" y="connsiteY0"/>
                  </a:cxn>
                  <a:cxn ang="0">
                    <a:pos x="connsiteX1" y="connsiteY1"/>
                  </a:cxn>
                  <a:cxn ang="0">
                    <a:pos x="connsiteX2" y="connsiteY2"/>
                  </a:cxn>
                </a:cxnLst>
                <a:rect l="l" t="t" r="r" b="b"/>
                <a:pathLst>
                  <a:path w="279919" h="1894114">
                    <a:moveTo>
                      <a:pt x="279919" y="1894114"/>
                    </a:moveTo>
                    <a:cubicBezTo>
                      <a:pt x="139959" y="1342830"/>
                      <a:pt x="0" y="791547"/>
                      <a:pt x="0" y="475861"/>
                    </a:cubicBezTo>
                    <a:cubicBezTo>
                      <a:pt x="0" y="160175"/>
                      <a:pt x="236376" y="96416"/>
                      <a:pt x="279919" y="0"/>
                    </a:cubicBezTo>
                  </a:path>
                </a:pathLst>
              </a:custGeom>
              <a:noFill/>
              <a:ln w="63500">
                <a:solidFill>
                  <a:srgbClr val="B1ADCB"/>
                </a:solidFill>
                <a:prstDash val="dash"/>
                <a:tailEnd type="stealth" w="lg" len="lg"/>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atin typeface="Arial" panose="020B0604020202020204" pitchFamily="34" charset="0"/>
                  <a:cs typeface="Arial" panose="020B0604020202020204" pitchFamily="34" charset="0"/>
                </a:endParaRPr>
              </a:p>
            </p:txBody>
          </p:sp>
          <p:sp>
            <p:nvSpPr>
              <p:cNvPr id="14" name="Brīvforma: forma 13">
                <a:extLst>
                  <a:ext uri="{FF2B5EF4-FFF2-40B4-BE49-F238E27FC236}">
                    <a16:creationId xmlns:a16="http://schemas.microsoft.com/office/drawing/2014/main" id="{68BC7BF2-1FCC-4C8C-8F00-B1DC0891B046}"/>
                  </a:ext>
                </a:extLst>
              </p:cNvPr>
              <p:cNvSpPr/>
              <p:nvPr/>
            </p:nvSpPr>
            <p:spPr>
              <a:xfrm>
                <a:off x="5523361" y="4106485"/>
                <a:ext cx="177152" cy="1083354"/>
              </a:xfrm>
              <a:custGeom>
                <a:avLst/>
                <a:gdLst>
                  <a:gd name="connsiteX0" fmla="*/ 242896 w 242896"/>
                  <a:gd name="connsiteY0" fmla="*/ 1035698 h 1035698"/>
                  <a:gd name="connsiteX1" fmla="*/ 300 w 242896"/>
                  <a:gd name="connsiteY1" fmla="*/ 494522 h 1035698"/>
                  <a:gd name="connsiteX2" fmla="*/ 186913 w 242896"/>
                  <a:gd name="connsiteY2" fmla="*/ 0 h 1035698"/>
                </a:gdLst>
                <a:ahLst/>
                <a:cxnLst>
                  <a:cxn ang="0">
                    <a:pos x="connsiteX0" y="connsiteY0"/>
                  </a:cxn>
                  <a:cxn ang="0">
                    <a:pos x="connsiteX1" y="connsiteY1"/>
                  </a:cxn>
                  <a:cxn ang="0">
                    <a:pos x="connsiteX2" y="connsiteY2"/>
                  </a:cxn>
                </a:cxnLst>
                <a:rect l="l" t="t" r="r" b="b"/>
                <a:pathLst>
                  <a:path w="242896" h="1035698">
                    <a:moveTo>
                      <a:pt x="242896" y="1035698"/>
                    </a:moveTo>
                    <a:cubicBezTo>
                      <a:pt x="126263" y="851418"/>
                      <a:pt x="9630" y="667138"/>
                      <a:pt x="300" y="494522"/>
                    </a:cubicBezTo>
                    <a:cubicBezTo>
                      <a:pt x="-9030" y="321906"/>
                      <a:pt x="202464" y="63759"/>
                      <a:pt x="186913" y="0"/>
                    </a:cubicBezTo>
                  </a:path>
                </a:pathLst>
              </a:custGeom>
              <a:noFill/>
              <a:ln w="63500">
                <a:solidFill>
                  <a:srgbClr val="EFCDE1"/>
                </a:solidFill>
                <a:prstDash val="dash"/>
                <a:tailEnd type="stealth" w="lg" len="lg"/>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atin typeface="Arial" panose="020B0604020202020204" pitchFamily="34" charset="0"/>
                  <a:cs typeface="Arial" panose="020B0604020202020204" pitchFamily="34" charset="0"/>
                </a:endParaRPr>
              </a:p>
            </p:txBody>
          </p:sp>
          <p:sp>
            <p:nvSpPr>
              <p:cNvPr id="15" name="Brīvforma: forma 14">
                <a:extLst>
                  <a:ext uri="{FF2B5EF4-FFF2-40B4-BE49-F238E27FC236}">
                    <a16:creationId xmlns:a16="http://schemas.microsoft.com/office/drawing/2014/main" id="{FB444925-B510-46C2-B229-70EBA65CEB43}"/>
                  </a:ext>
                </a:extLst>
              </p:cNvPr>
              <p:cNvSpPr/>
              <p:nvPr/>
            </p:nvSpPr>
            <p:spPr>
              <a:xfrm>
                <a:off x="6387790" y="2114087"/>
                <a:ext cx="485578" cy="3028499"/>
              </a:xfrm>
              <a:custGeom>
                <a:avLst/>
                <a:gdLst>
                  <a:gd name="connsiteX0" fmla="*/ 0 w 485578"/>
                  <a:gd name="connsiteY0" fmla="*/ 2864498 h 2864498"/>
                  <a:gd name="connsiteX1" fmla="*/ 485192 w 485578"/>
                  <a:gd name="connsiteY1" fmla="*/ 1203649 h 2864498"/>
                  <a:gd name="connsiteX2" fmla="*/ 74645 w 485578"/>
                  <a:gd name="connsiteY2" fmla="*/ 0 h 2864498"/>
                </a:gdLst>
                <a:ahLst/>
                <a:cxnLst>
                  <a:cxn ang="0">
                    <a:pos x="connsiteX0" y="connsiteY0"/>
                  </a:cxn>
                  <a:cxn ang="0">
                    <a:pos x="connsiteX1" y="connsiteY1"/>
                  </a:cxn>
                  <a:cxn ang="0">
                    <a:pos x="connsiteX2" y="connsiteY2"/>
                  </a:cxn>
                </a:cxnLst>
                <a:rect l="l" t="t" r="r" b="b"/>
                <a:pathLst>
                  <a:path w="485578" h="2864498">
                    <a:moveTo>
                      <a:pt x="0" y="2864498"/>
                    </a:moveTo>
                    <a:cubicBezTo>
                      <a:pt x="236375" y="2272781"/>
                      <a:pt x="472751" y="1681065"/>
                      <a:pt x="485192" y="1203649"/>
                    </a:cubicBezTo>
                    <a:cubicBezTo>
                      <a:pt x="497633" y="726233"/>
                      <a:pt x="206829" y="153955"/>
                      <a:pt x="74645" y="0"/>
                    </a:cubicBezTo>
                  </a:path>
                </a:pathLst>
              </a:custGeom>
              <a:noFill/>
              <a:ln w="63500">
                <a:solidFill>
                  <a:srgbClr val="B1ADCB"/>
                </a:solidFill>
                <a:prstDash val="dash"/>
                <a:tailEnd type="stealth" w="lg" len="lg"/>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atin typeface="Arial" panose="020B0604020202020204" pitchFamily="34" charset="0"/>
                  <a:cs typeface="Arial" panose="020B0604020202020204" pitchFamily="34" charset="0"/>
                </a:endParaRPr>
              </a:p>
            </p:txBody>
          </p:sp>
          <p:sp>
            <p:nvSpPr>
              <p:cNvPr id="16" name="Brīvforma: forma 15">
                <a:extLst>
                  <a:ext uri="{FF2B5EF4-FFF2-40B4-BE49-F238E27FC236}">
                    <a16:creationId xmlns:a16="http://schemas.microsoft.com/office/drawing/2014/main" id="{4DBE80B1-7D3C-4A1D-B5B4-AA9D55338CE1}"/>
                  </a:ext>
                </a:extLst>
              </p:cNvPr>
              <p:cNvSpPr/>
              <p:nvPr/>
            </p:nvSpPr>
            <p:spPr>
              <a:xfrm>
                <a:off x="7660953" y="2879137"/>
                <a:ext cx="353842" cy="2233280"/>
              </a:xfrm>
              <a:custGeom>
                <a:avLst/>
                <a:gdLst>
                  <a:gd name="connsiteX0" fmla="*/ 0 w 353842"/>
                  <a:gd name="connsiteY0" fmla="*/ 2341984 h 2341984"/>
                  <a:gd name="connsiteX1" fmla="*/ 326572 w 353842"/>
                  <a:gd name="connsiteY1" fmla="*/ 867747 h 2341984"/>
                  <a:gd name="connsiteX2" fmla="*/ 251927 w 353842"/>
                  <a:gd name="connsiteY2" fmla="*/ 0 h 2341984"/>
                </a:gdLst>
                <a:ahLst/>
                <a:cxnLst>
                  <a:cxn ang="0">
                    <a:pos x="connsiteX0" y="connsiteY0"/>
                  </a:cxn>
                  <a:cxn ang="0">
                    <a:pos x="connsiteX1" y="connsiteY1"/>
                  </a:cxn>
                  <a:cxn ang="0">
                    <a:pos x="connsiteX2" y="connsiteY2"/>
                  </a:cxn>
                </a:cxnLst>
                <a:rect l="l" t="t" r="r" b="b"/>
                <a:pathLst>
                  <a:path w="353842" h="2341984">
                    <a:moveTo>
                      <a:pt x="0" y="2341984"/>
                    </a:moveTo>
                    <a:cubicBezTo>
                      <a:pt x="142292" y="1800031"/>
                      <a:pt x="284584" y="1258078"/>
                      <a:pt x="326572" y="867747"/>
                    </a:cubicBezTo>
                    <a:cubicBezTo>
                      <a:pt x="368560" y="477416"/>
                      <a:pt x="374780" y="111967"/>
                      <a:pt x="251927" y="0"/>
                    </a:cubicBezTo>
                  </a:path>
                </a:pathLst>
              </a:custGeom>
              <a:noFill/>
              <a:ln w="63500">
                <a:solidFill>
                  <a:srgbClr val="EFCDE1"/>
                </a:solidFill>
                <a:prstDash val="dash"/>
                <a:tailEnd type="stealth"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atin typeface="Arial" panose="020B0604020202020204" pitchFamily="34" charset="0"/>
                  <a:cs typeface="Arial" panose="020B0604020202020204" pitchFamily="34" charset="0"/>
                </a:endParaRPr>
              </a:p>
            </p:txBody>
          </p:sp>
          <p:sp>
            <p:nvSpPr>
              <p:cNvPr id="17" name="Brīvforma: forma 16">
                <a:extLst>
                  <a:ext uri="{FF2B5EF4-FFF2-40B4-BE49-F238E27FC236}">
                    <a16:creationId xmlns:a16="http://schemas.microsoft.com/office/drawing/2014/main" id="{F855EA15-A184-4368-82F1-DAF20476AAB9}"/>
                  </a:ext>
                </a:extLst>
              </p:cNvPr>
              <p:cNvSpPr/>
              <p:nvPr/>
            </p:nvSpPr>
            <p:spPr>
              <a:xfrm>
                <a:off x="8194414" y="3698487"/>
                <a:ext cx="1117356" cy="1637356"/>
              </a:xfrm>
              <a:custGeom>
                <a:avLst/>
                <a:gdLst>
                  <a:gd name="connsiteX0" fmla="*/ 0 w 1022780"/>
                  <a:gd name="connsiteY0" fmla="*/ 1483568 h 1483568"/>
                  <a:gd name="connsiteX1" fmla="*/ 970384 w 1022780"/>
                  <a:gd name="connsiteY1" fmla="*/ 783772 h 1483568"/>
                  <a:gd name="connsiteX2" fmla="*/ 877078 w 1022780"/>
                  <a:gd name="connsiteY2" fmla="*/ 0 h 1483568"/>
                </a:gdLst>
                <a:ahLst/>
                <a:cxnLst>
                  <a:cxn ang="0">
                    <a:pos x="connsiteX0" y="connsiteY0"/>
                  </a:cxn>
                  <a:cxn ang="0">
                    <a:pos x="connsiteX1" y="connsiteY1"/>
                  </a:cxn>
                  <a:cxn ang="0">
                    <a:pos x="connsiteX2" y="connsiteY2"/>
                  </a:cxn>
                </a:cxnLst>
                <a:rect l="l" t="t" r="r" b="b"/>
                <a:pathLst>
                  <a:path w="1022780" h="1483568">
                    <a:moveTo>
                      <a:pt x="0" y="1483568"/>
                    </a:moveTo>
                    <a:cubicBezTo>
                      <a:pt x="412102" y="1257300"/>
                      <a:pt x="824204" y="1031033"/>
                      <a:pt x="970384" y="783772"/>
                    </a:cubicBezTo>
                    <a:cubicBezTo>
                      <a:pt x="1116564" y="536511"/>
                      <a:pt x="914400" y="220824"/>
                      <a:pt x="877078" y="0"/>
                    </a:cubicBezTo>
                  </a:path>
                </a:pathLst>
              </a:custGeom>
              <a:noFill/>
              <a:ln w="63500">
                <a:solidFill>
                  <a:srgbClr val="B1ADCB"/>
                </a:solidFill>
                <a:prstDash val="dash"/>
                <a:headEnd type="none"/>
                <a:tailEnd type="stealth"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atin typeface="Arial" panose="020B0604020202020204" pitchFamily="34" charset="0"/>
                  <a:cs typeface="Arial" panose="020B0604020202020204" pitchFamily="34" charset="0"/>
                </a:endParaRPr>
              </a:p>
            </p:txBody>
          </p:sp>
          <p:sp>
            <p:nvSpPr>
              <p:cNvPr id="18" name="Brīvforma: forma 17">
                <a:extLst>
                  <a:ext uri="{FF2B5EF4-FFF2-40B4-BE49-F238E27FC236}">
                    <a16:creationId xmlns:a16="http://schemas.microsoft.com/office/drawing/2014/main" id="{C850B1E9-FF98-473D-8D57-B89E35995D4F}"/>
                  </a:ext>
                </a:extLst>
              </p:cNvPr>
              <p:cNvSpPr/>
              <p:nvPr/>
            </p:nvSpPr>
            <p:spPr>
              <a:xfrm>
                <a:off x="9788281" y="2130774"/>
                <a:ext cx="798135" cy="2995127"/>
              </a:xfrm>
              <a:custGeom>
                <a:avLst/>
                <a:gdLst>
                  <a:gd name="connsiteX0" fmla="*/ 0 w 1083042"/>
                  <a:gd name="connsiteY0" fmla="*/ 2995127 h 2995127"/>
                  <a:gd name="connsiteX1" fmla="*/ 914400 w 1083042"/>
                  <a:gd name="connsiteY1" fmla="*/ 1091682 h 2995127"/>
                  <a:gd name="connsiteX2" fmla="*/ 1045029 w 1083042"/>
                  <a:gd name="connsiteY2" fmla="*/ 0 h 2995127"/>
                </a:gdLst>
                <a:ahLst/>
                <a:cxnLst>
                  <a:cxn ang="0">
                    <a:pos x="connsiteX0" y="connsiteY0"/>
                  </a:cxn>
                  <a:cxn ang="0">
                    <a:pos x="connsiteX1" y="connsiteY1"/>
                  </a:cxn>
                  <a:cxn ang="0">
                    <a:pos x="connsiteX2" y="connsiteY2"/>
                  </a:cxn>
                </a:cxnLst>
                <a:rect l="l" t="t" r="r" b="b"/>
                <a:pathLst>
                  <a:path w="1083042" h="2995127">
                    <a:moveTo>
                      <a:pt x="0" y="2995127"/>
                    </a:moveTo>
                    <a:cubicBezTo>
                      <a:pt x="370114" y="2292998"/>
                      <a:pt x="740229" y="1590870"/>
                      <a:pt x="914400" y="1091682"/>
                    </a:cubicBezTo>
                    <a:cubicBezTo>
                      <a:pt x="1088572" y="592494"/>
                      <a:pt x="1119674" y="122853"/>
                      <a:pt x="1045029" y="0"/>
                    </a:cubicBezTo>
                  </a:path>
                </a:pathLst>
              </a:custGeom>
              <a:noFill/>
              <a:ln w="63500">
                <a:solidFill>
                  <a:srgbClr val="EFCDE1"/>
                </a:solidFill>
                <a:prstDash val="dash"/>
                <a:tailEnd type="stealth" w="lg" len="lg"/>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atin typeface="Arial" panose="020B0604020202020204" pitchFamily="34" charset="0"/>
                  <a:cs typeface="Arial" panose="020B0604020202020204" pitchFamily="34" charset="0"/>
                </a:endParaRPr>
              </a:p>
            </p:txBody>
          </p:sp>
          <p:sp>
            <p:nvSpPr>
              <p:cNvPr id="19" name="Taisnstūris: ar noapaļotiem stūriem 18">
                <a:extLst>
                  <a:ext uri="{FF2B5EF4-FFF2-40B4-BE49-F238E27FC236}">
                    <a16:creationId xmlns:a16="http://schemas.microsoft.com/office/drawing/2014/main" id="{00278DE5-11DC-4D56-82A4-AF02B6917E28}"/>
                  </a:ext>
                </a:extLst>
              </p:cNvPr>
              <p:cNvSpPr/>
              <p:nvPr/>
            </p:nvSpPr>
            <p:spPr>
              <a:xfrm>
                <a:off x="1261730" y="5118581"/>
                <a:ext cx="9835248" cy="956097"/>
              </a:xfrm>
              <a:prstGeom prst="roundRect">
                <a:avLst/>
              </a:prstGeom>
              <a:ln w="76200">
                <a:solidFill>
                  <a:srgbClr val="CAEAC7"/>
                </a:solidFill>
                <a:prstDash val="solid"/>
                <a:headEnd type="none" w="med" len="med"/>
                <a:tailEnd type="none" w="med" len="med"/>
              </a:ln>
              <a:effectLst>
                <a:glow rad="63500">
                  <a:schemeClr val="accent6">
                    <a:satMod val="175000"/>
                    <a:alpha val="40000"/>
                  </a:schemeClr>
                </a:glow>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lv-LV" sz="3600" b="1" spc="300" dirty="0">
                    <a:solidFill>
                      <a:schemeClr val="tx1">
                        <a:lumMod val="85000"/>
                        <a:lumOff val="15000"/>
                      </a:schemeClr>
                    </a:solidFill>
                    <a:latin typeface="Arial" panose="020B0604020202020204" pitchFamily="34" charset="0"/>
                    <a:cs typeface="Arial" panose="020B0604020202020204" pitchFamily="34" charset="0"/>
                  </a:rPr>
                  <a:t>LĪDZDARBĪBA / LĪDZDALĪBA</a:t>
                </a:r>
              </a:p>
            </p:txBody>
          </p:sp>
          <p:sp>
            <p:nvSpPr>
              <p:cNvPr id="20" name="TextBox 19">
                <a:extLst>
                  <a:ext uri="{FF2B5EF4-FFF2-40B4-BE49-F238E27FC236}">
                    <a16:creationId xmlns:a16="http://schemas.microsoft.com/office/drawing/2014/main" id="{F0339796-A70B-479C-BCE1-55814DE62CFD}"/>
                  </a:ext>
                </a:extLst>
              </p:cNvPr>
              <p:cNvSpPr txBox="1"/>
              <p:nvPr/>
            </p:nvSpPr>
            <p:spPr>
              <a:xfrm>
                <a:off x="8424036" y="3188833"/>
                <a:ext cx="1472549" cy="470998"/>
              </a:xfrm>
              <a:prstGeom prst="roundRect">
                <a:avLst/>
              </a:prstGeom>
              <a:noFill/>
              <a:ln w="38100">
                <a:solidFill>
                  <a:srgbClr val="B1ADCB"/>
                </a:solidFill>
                <a:prstDash val="sysDash"/>
              </a:ln>
            </p:spPr>
            <p:txBody>
              <a:bodyPr wrap="square" rtlCol="0">
                <a:spAutoFit/>
              </a:bodyPr>
              <a:lstStyle/>
              <a:p>
                <a:r>
                  <a:rPr lang="lv-LV" sz="2000" dirty="0">
                    <a:latin typeface="Arial" panose="020B0604020202020204" pitchFamily="34" charset="0"/>
                    <a:cs typeface="Arial" panose="020B0604020202020204" pitchFamily="34" charset="0"/>
                  </a:rPr>
                  <a:t>piederība</a:t>
                </a:r>
              </a:p>
            </p:txBody>
          </p:sp>
          <p:sp>
            <p:nvSpPr>
              <p:cNvPr id="21" name="Taisnstūris: ar noapaļotiem stūriem 20">
                <a:extLst>
                  <a:ext uri="{FF2B5EF4-FFF2-40B4-BE49-F238E27FC236}">
                    <a16:creationId xmlns:a16="http://schemas.microsoft.com/office/drawing/2014/main" id="{5B67E650-2F91-4D60-BE4E-A4B6FA825191}"/>
                  </a:ext>
                </a:extLst>
              </p:cNvPr>
              <p:cNvSpPr/>
              <p:nvPr/>
            </p:nvSpPr>
            <p:spPr>
              <a:xfrm>
                <a:off x="1306996" y="1771478"/>
                <a:ext cx="2767461" cy="470998"/>
              </a:xfrm>
              <a:prstGeom prst="roundRect">
                <a:avLst/>
              </a:prstGeom>
              <a:ln w="38100">
                <a:solidFill>
                  <a:srgbClr val="EFCDE1"/>
                </a:solidFill>
                <a:prstDash val="sysDash"/>
              </a:ln>
            </p:spPr>
            <p:txBody>
              <a:bodyPr wrap="square">
                <a:spAutoFit/>
              </a:bodyPr>
              <a:lstStyle/>
              <a:p>
                <a:r>
                  <a:rPr lang="lv-LV" sz="2000" dirty="0">
                    <a:latin typeface="Arial" panose="020B0604020202020204" pitchFamily="34" charset="0"/>
                    <a:cs typeface="Arial" panose="020B0604020202020204" pitchFamily="34" charset="0"/>
                  </a:rPr>
                  <a:t>nacionālā identitāte</a:t>
                </a:r>
              </a:p>
            </p:txBody>
          </p:sp>
          <p:sp>
            <p:nvSpPr>
              <p:cNvPr id="22" name="Taisnstūris: ar noapaļotiem stūriem 21">
                <a:extLst>
                  <a:ext uri="{FF2B5EF4-FFF2-40B4-BE49-F238E27FC236}">
                    <a16:creationId xmlns:a16="http://schemas.microsoft.com/office/drawing/2014/main" id="{5F72E736-0F8D-45A4-BAB7-DEEF4ED66FEE}"/>
                  </a:ext>
                </a:extLst>
              </p:cNvPr>
              <p:cNvSpPr/>
              <p:nvPr/>
            </p:nvSpPr>
            <p:spPr>
              <a:xfrm>
                <a:off x="4899073" y="1597137"/>
                <a:ext cx="2761880" cy="470998"/>
              </a:xfrm>
              <a:prstGeom prst="roundRect">
                <a:avLst/>
              </a:prstGeom>
              <a:ln w="38100">
                <a:solidFill>
                  <a:srgbClr val="B1ADCB"/>
                </a:solidFill>
                <a:prstDash val="sysDash"/>
              </a:ln>
            </p:spPr>
            <p:txBody>
              <a:bodyPr wrap="square">
                <a:spAutoFit/>
              </a:bodyPr>
              <a:lstStyle/>
              <a:p>
                <a:r>
                  <a:rPr lang="lv-LV" sz="2000" dirty="0">
                    <a:latin typeface="Arial" panose="020B0604020202020204" pitchFamily="34" charset="0"/>
                    <a:cs typeface="Arial" panose="020B0604020202020204" pitchFamily="34" charset="0"/>
                  </a:rPr>
                  <a:t>valstiskuma apziņa</a:t>
                </a:r>
              </a:p>
            </p:txBody>
          </p:sp>
          <p:sp>
            <p:nvSpPr>
              <p:cNvPr id="23" name="Taisnstūris: ar noapaļotiem stūriem 22">
                <a:extLst>
                  <a:ext uri="{FF2B5EF4-FFF2-40B4-BE49-F238E27FC236}">
                    <a16:creationId xmlns:a16="http://schemas.microsoft.com/office/drawing/2014/main" id="{F567A3C5-A360-4C08-BF62-18BE3FD8792D}"/>
                  </a:ext>
                </a:extLst>
              </p:cNvPr>
              <p:cNvSpPr/>
              <p:nvPr/>
            </p:nvSpPr>
            <p:spPr>
              <a:xfrm>
                <a:off x="9311770" y="1653246"/>
                <a:ext cx="1785209" cy="470998"/>
              </a:xfrm>
              <a:prstGeom prst="roundRect">
                <a:avLst/>
              </a:prstGeom>
              <a:ln w="38100">
                <a:solidFill>
                  <a:srgbClr val="EFCDE1"/>
                </a:solidFill>
                <a:prstDash val="sysDash"/>
              </a:ln>
            </p:spPr>
            <p:txBody>
              <a:bodyPr wrap="square">
                <a:spAutoFit/>
              </a:bodyPr>
              <a:lstStyle/>
              <a:p>
                <a:r>
                  <a:rPr lang="lv-LV" sz="2000" dirty="0">
                    <a:latin typeface="Arial" panose="020B0604020202020204" pitchFamily="34" charset="0"/>
                    <a:cs typeface="Arial" panose="020B0604020202020204" pitchFamily="34" charset="0"/>
                  </a:rPr>
                  <a:t>uzticēšanās</a:t>
                </a:r>
              </a:p>
            </p:txBody>
          </p:sp>
          <p:sp>
            <p:nvSpPr>
              <p:cNvPr id="24" name="Taisnstūris: ar noapaļotiem stūriem 23">
                <a:extLst>
                  <a:ext uri="{FF2B5EF4-FFF2-40B4-BE49-F238E27FC236}">
                    <a16:creationId xmlns:a16="http://schemas.microsoft.com/office/drawing/2014/main" id="{44D0BE5B-332A-4BF7-94FB-7C26FBB86679}"/>
                  </a:ext>
                </a:extLst>
              </p:cNvPr>
              <p:cNvSpPr/>
              <p:nvPr/>
            </p:nvSpPr>
            <p:spPr>
              <a:xfrm>
                <a:off x="7129092" y="2371300"/>
                <a:ext cx="1650172" cy="470998"/>
              </a:xfrm>
              <a:prstGeom prst="roundRect">
                <a:avLst/>
              </a:prstGeom>
              <a:ln w="38100">
                <a:solidFill>
                  <a:srgbClr val="EFCDE1"/>
                </a:solidFill>
                <a:prstDash val="sysDash"/>
              </a:ln>
            </p:spPr>
            <p:txBody>
              <a:bodyPr wrap="square">
                <a:spAutoFit/>
              </a:bodyPr>
              <a:lstStyle/>
              <a:p>
                <a:r>
                  <a:rPr lang="lv-LV" sz="2000" dirty="0">
                    <a:latin typeface="Arial" panose="020B0604020202020204" pitchFamily="34" charset="0"/>
                    <a:cs typeface="Arial" panose="020B0604020202020204" pitchFamily="34" charset="0"/>
                  </a:rPr>
                  <a:t>solidaritāte</a:t>
                </a:r>
              </a:p>
            </p:txBody>
          </p:sp>
          <p:sp>
            <p:nvSpPr>
              <p:cNvPr id="25" name="Taisnstūris: ar noapaļotiem stūriem 24">
                <a:extLst>
                  <a:ext uri="{FF2B5EF4-FFF2-40B4-BE49-F238E27FC236}">
                    <a16:creationId xmlns:a16="http://schemas.microsoft.com/office/drawing/2014/main" id="{7FDBB42D-8CC1-4007-9D07-4771DC904B75}"/>
                  </a:ext>
                </a:extLst>
              </p:cNvPr>
              <p:cNvSpPr/>
              <p:nvPr/>
            </p:nvSpPr>
            <p:spPr>
              <a:xfrm>
                <a:off x="3828316" y="2466641"/>
                <a:ext cx="1695045" cy="470998"/>
              </a:xfrm>
              <a:prstGeom prst="roundRect">
                <a:avLst/>
              </a:prstGeom>
              <a:ln w="38100">
                <a:solidFill>
                  <a:srgbClr val="B1ADCB"/>
                </a:solidFill>
                <a:prstDash val="sysDash"/>
              </a:ln>
            </p:spPr>
            <p:txBody>
              <a:bodyPr wrap="square">
                <a:spAutoFit/>
              </a:bodyPr>
              <a:lstStyle/>
              <a:p>
                <a:r>
                  <a:rPr lang="lv-LV" sz="2000" dirty="0">
                    <a:latin typeface="Arial" panose="020B0604020202020204" pitchFamily="34" charset="0"/>
                    <a:cs typeface="Arial" panose="020B0604020202020204" pitchFamily="34" charset="0"/>
                  </a:rPr>
                  <a:t>tīklošanās</a:t>
                </a:r>
              </a:p>
            </p:txBody>
          </p:sp>
          <p:sp>
            <p:nvSpPr>
              <p:cNvPr id="26" name="Taisnstūris: ar noapaļotiem stūriem 25">
                <a:extLst>
                  <a:ext uri="{FF2B5EF4-FFF2-40B4-BE49-F238E27FC236}">
                    <a16:creationId xmlns:a16="http://schemas.microsoft.com/office/drawing/2014/main" id="{81032CFC-957C-46E6-8082-3BDA65467C1C}"/>
                  </a:ext>
                </a:extLst>
              </p:cNvPr>
              <p:cNvSpPr/>
              <p:nvPr/>
            </p:nvSpPr>
            <p:spPr>
              <a:xfrm>
                <a:off x="1251655" y="3548719"/>
                <a:ext cx="2159844" cy="833305"/>
              </a:xfrm>
              <a:prstGeom prst="roundRect">
                <a:avLst/>
              </a:prstGeom>
              <a:ln w="38100">
                <a:solidFill>
                  <a:srgbClr val="B1ADCB"/>
                </a:solidFill>
                <a:prstDash val="sysDash"/>
              </a:ln>
            </p:spPr>
            <p:txBody>
              <a:bodyPr wrap="square">
                <a:spAutoFit/>
              </a:bodyPr>
              <a:lstStyle/>
              <a:p>
                <a:pPr algn="ctr"/>
                <a:r>
                  <a:rPr lang="lv-LV" sz="2000" dirty="0">
                    <a:latin typeface="Arial" panose="020B0604020202020204" pitchFamily="34" charset="0"/>
                    <a:cs typeface="Arial" panose="020B0604020202020204" pitchFamily="34" charset="0"/>
                  </a:rPr>
                  <a:t>daudzveidības pieņemšana</a:t>
                </a:r>
              </a:p>
            </p:txBody>
          </p:sp>
        </p:grpSp>
      </p:grpSp>
    </p:spTree>
    <p:extLst>
      <p:ext uri="{BB962C8B-B14F-4D97-AF65-F5344CB8AC3E}">
        <p14:creationId xmlns:p14="http://schemas.microsoft.com/office/powerpoint/2010/main" val="32480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pPr algn="ctr"/>
            <a:r>
              <a:rPr lang="lv-LV" sz="2800">
                <a:latin typeface="Arial" pitchFamily="34" charset="0"/>
                <a:cs typeface="Arial" pitchFamily="34" charset="0"/>
              </a:rPr>
              <a:t>Rīcības virzienu uzdevumi</a:t>
            </a:r>
            <a:endParaRPr lang="lv-LV" sz="2800"/>
          </a:p>
        </p:txBody>
      </p:sp>
      <p:sp>
        <p:nvSpPr>
          <p:cNvPr id="6" name="Slaida numura vietturis 5"/>
          <p:cNvSpPr>
            <a:spLocks noGrp="1"/>
          </p:cNvSpPr>
          <p:nvPr>
            <p:ph type="sldNum" sz="quarter" idx="13"/>
          </p:nvPr>
        </p:nvSpPr>
        <p:spPr/>
        <p:txBody>
          <a:bodyPr/>
          <a:lstStyle/>
          <a:p>
            <a:pPr>
              <a:defRPr/>
            </a:pPr>
            <a:fld id="{FB7B4C76-5167-4D81-9595-CB858A99F7E6}" type="slidenum">
              <a:rPr lang="en-US" altLang="lv-LV" smtClean="0"/>
              <a:pPr>
                <a:defRPr/>
              </a:pPr>
              <a:t>16</a:t>
            </a:fld>
            <a:endParaRPr lang="en-US" altLang="lv-LV"/>
          </a:p>
        </p:txBody>
      </p:sp>
      <p:sp>
        <p:nvSpPr>
          <p:cNvPr id="7" name="Satura vietturis 6">
            <a:extLst>
              <a:ext uri="{FF2B5EF4-FFF2-40B4-BE49-F238E27FC236}">
                <a16:creationId xmlns:a16="http://schemas.microsoft.com/office/drawing/2014/main" id="{E5F6F4AC-E719-4D20-A1D3-429B23FC3D18}"/>
              </a:ext>
            </a:extLst>
          </p:cNvPr>
          <p:cNvSpPr>
            <a:spLocks noGrp="1"/>
          </p:cNvSpPr>
          <p:nvPr>
            <p:ph idx="1"/>
          </p:nvPr>
        </p:nvSpPr>
        <p:spPr/>
        <p:txBody>
          <a:bodyPr/>
          <a:lstStyle/>
          <a:p>
            <a:endParaRPr lang="lv-LV"/>
          </a:p>
        </p:txBody>
      </p:sp>
      <p:pic>
        <p:nvPicPr>
          <p:cNvPr id="4" name="Attēls 3">
            <a:extLst>
              <a:ext uri="{FF2B5EF4-FFF2-40B4-BE49-F238E27FC236}">
                <a16:creationId xmlns:a16="http://schemas.microsoft.com/office/drawing/2014/main" id="{92E9D614-536D-4667-88E6-E191FE64FDF5}"/>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314960" y="1417642"/>
            <a:ext cx="8588014" cy="48307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1"/>
          <p:cNvSpPr>
            <a:spLocks noGrp="1"/>
          </p:cNvSpPr>
          <p:nvPr>
            <p:ph type="body" sz="quarter" idx="10"/>
          </p:nvPr>
        </p:nvSpPr>
        <p:spPr>
          <a:xfrm>
            <a:off x="685800" y="3740150"/>
            <a:ext cx="7772400" cy="1898650"/>
          </a:xfrm>
        </p:spPr>
        <p:txBody>
          <a:bodyPr>
            <a:normAutofit/>
          </a:bodyPr>
          <a:lstStyle/>
          <a:p>
            <a:r>
              <a:rPr lang="lv-LV" altLang="lv-LV" sz="2800" b="1">
                <a:latin typeface="Arial" pitchFamily="34" charset="0"/>
                <a:ea typeface="MS PGothic" pitchFamily="34" charset="-128"/>
                <a:cs typeface="Arial" pitchFamily="34" charset="0"/>
              </a:rPr>
              <a:t>Paldies par uzmanību!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27ABC5E-B6EF-4662-819F-01B3AB051C49}"/>
              </a:ext>
            </a:extLst>
          </p:cNvPr>
          <p:cNvSpPr>
            <a:spLocks noGrp="1"/>
          </p:cNvSpPr>
          <p:nvPr>
            <p:ph type="title"/>
          </p:nvPr>
        </p:nvSpPr>
        <p:spPr/>
        <p:txBody>
          <a:bodyPr>
            <a:normAutofit/>
          </a:bodyPr>
          <a:lstStyle/>
          <a:p>
            <a:r>
              <a:rPr lang="lv-LV" sz="2800" dirty="0">
                <a:latin typeface="Arial" panose="020B0604020202020204" pitchFamily="34" charset="0"/>
                <a:cs typeface="Arial" panose="020B0604020202020204" pitchFamily="34" charset="0"/>
              </a:rPr>
              <a:t>Politikas hierarhija</a:t>
            </a:r>
          </a:p>
        </p:txBody>
      </p:sp>
      <p:sp>
        <p:nvSpPr>
          <p:cNvPr id="6" name="Slaida numura vietturis 5">
            <a:extLst>
              <a:ext uri="{FF2B5EF4-FFF2-40B4-BE49-F238E27FC236}">
                <a16:creationId xmlns:a16="http://schemas.microsoft.com/office/drawing/2014/main" id="{9A864D2F-52AE-46AF-A2AB-F5AB43318BC2}"/>
              </a:ext>
            </a:extLst>
          </p:cNvPr>
          <p:cNvSpPr>
            <a:spLocks noGrp="1"/>
          </p:cNvSpPr>
          <p:nvPr>
            <p:ph type="sldNum" sz="quarter" idx="13"/>
          </p:nvPr>
        </p:nvSpPr>
        <p:spPr/>
        <p:txBody>
          <a:bodyPr/>
          <a:lstStyle/>
          <a:p>
            <a:pPr>
              <a:defRPr/>
            </a:pPr>
            <a:fld id="{FB7B4C76-5167-4D81-9595-CB858A99F7E6}" type="slidenum">
              <a:rPr lang="en-US" altLang="lv-LV" smtClean="0"/>
              <a:pPr>
                <a:defRPr/>
              </a:pPr>
              <a:t>2</a:t>
            </a:fld>
            <a:endParaRPr lang="en-US" altLang="lv-LV"/>
          </a:p>
        </p:txBody>
      </p:sp>
      <p:grpSp>
        <p:nvGrpSpPr>
          <p:cNvPr id="14" name="Grupa 13">
            <a:extLst>
              <a:ext uri="{FF2B5EF4-FFF2-40B4-BE49-F238E27FC236}">
                <a16:creationId xmlns:a16="http://schemas.microsoft.com/office/drawing/2014/main" id="{12F16213-5EC8-4C2F-B547-E3C057443669}"/>
              </a:ext>
            </a:extLst>
          </p:cNvPr>
          <p:cNvGrpSpPr/>
          <p:nvPr/>
        </p:nvGrpSpPr>
        <p:grpSpPr>
          <a:xfrm>
            <a:off x="1193800" y="1654545"/>
            <a:ext cx="6756400" cy="4220003"/>
            <a:chOff x="1193800" y="1654545"/>
            <a:chExt cx="6756400" cy="4220003"/>
          </a:xfrm>
        </p:grpSpPr>
        <p:sp>
          <p:nvSpPr>
            <p:cNvPr id="10" name="Brīvforma: forma 9">
              <a:extLst>
                <a:ext uri="{FF2B5EF4-FFF2-40B4-BE49-F238E27FC236}">
                  <a16:creationId xmlns:a16="http://schemas.microsoft.com/office/drawing/2014/main" id="{AA740B00-97A5-4A10-9AC9-536F21EDF955}"/>
                </a:ext>
              </a:extLst>
            </p:cNvPr>
            <p:cNvSpPr/>
            <p:nvPr/>
          </p:nvSpPr>
          <p:spPr>
            <a:xfrm>
              <a:off x="1193800" y="1654545"/>
              <a:ext cx="6756400" cy="1158339"/>
            </a:xfrm>
            <a:custGeom>
              <a:avLst/>
              <a:gdLst>
                <a:gd name="connsiteX0" fmla="*/ 0 w 8102600"/>
                <a:gd name="connsiteY0" fmla="*/ 582057 h 1661928"/>
                <a:gd name="connsiteX1" fmla="*/ 3843559 w 8102600"/>
                <a:gd name="connsiteY1" fmla="*/ 582057 h 1661928"/>
                <a:gd name="connsiteX2" fmla="*/ 3843559 w 8102600"/>
                <a:gd name="connsiteY2" fmla="*/ 415482 h 1661928"/>
                <a:gd name="connsiteX3" fmla="*/ 3635818 w 8102600"/>
                <a:gd name="connsiteY3" fmla="*/ 415482 h 1661928"/>
                <a:gd name="connsiteX4" fmla="*/ 4051300 w 8102600"/>
                <a:gd name="connsiteY4" fmla="*/ 0 h 1661928"/>
                <a:gd name="connsiteX5" fmla="*/ 4466782 w 8102600"/>
                <a:gd name="connsiteY5" fmla="*/ 415482 h 1661928"/>
                <a:gd name="connsiteX6" fmla="*/ 4259041 w 8102600"/>
                <a:gd name="connsiteY6" fmla="*/ 415482 h 1661928"/>
                <a:gd name="connsiteX7" fmla="*/ 4259041 w 8102600"/>
                <a:gd name="connsiteY7" fmla="*/ 582057 h 1661928"/>
                <a:gd name="connsiteX8" fmla="*/ 8102600 w 8102600"/>
                <a:gd name="connsiteY8" fmla="*/ 582057 h 1661928"/>
                <a:gd name="connsiteX9" fmla="*/ 8102600 w 8102600"/>
                <a:gd name="connsiteY9" fmla="*/ 1661928 h 1661928"/>
                <a:gd name="connsiteX10" fmla="*/ 0 w 8102600"/>
                <a:gd name="connsiteY10" fmla="*/ 1661928 h 1661928"/>
                <a:gd name="connsiteX11" fmla="*/ 0 w 8102600"/>
                <a:gd name="connsiteY11" fmla="*/ 582057 h 166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02600" h="1661928">
                  <a:moveTo>
                    <a:pt x="8102600" y="1079871"/>
                  </a:moveTo>
                  <a:lnTo>
                    <a:pt x="4259041" y="1079871"/>
                  </a:lnTo>
                  <a:lnTo>
                    <a:pt x="4259041" y="1246446"/>
                  </a:lnTo>
                  <a:lnTo>
                    <a:pt x="4466782" y="1246446"/>
                  </a:lnTo>
                  <a:lnTo>
                    <a:pt x="4051300" y="1661927"/>
                  </a:lnTo>
                  <a:lnTo>
                    <a:pt x="3635818" y="1246446"/>
                  </a:lnTo>
                  <a:lnTo>
                    <a:pt x="3843559" y="1246446"/>
                  </a:lnTo>
                  <a:lnTo>
                    <a:pt x="3843559" y="1079871"/>
                  </a:lnTo>
                  <a:lnTo>
                    <a:pt x="0" y="1079871"/>
                  </a:lnTo>
                  <a:lnTo>
                    <a:pt x="0" y="1"/>
                  </a:lnTo>
                  <a:lnTo>
                    <a:pt x="8102600" y="1"/>
                  </a:lnTo>
                  <a:lnTo>
                    <a:pt x="8102600" y="107987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84479" tIns="284481" rIns="284480" bIns="866538" numCol="1" spcCol="1270" anchor="ctr" anchorCtr="0">
              <a:noAutofit/>
            </a:bodyPr>
            <a:lstStyle/>
            <a:p>
              <a:pPr marL="0" lvl="0" indent="0" algn="ctr" defTabSz="1778000">
                <a:lnSpc>
                  <a:spcPct val="90000"/>
                </a:lnSpc>
                <a:spcBef>
                  <a:spcPct val="0"/>
                </a:spcBef>
                <a:spcAft>
                  <a:spcPct val="35000"/>
                </a:spcAft>
                <a:buNone/>
              </a:pPr>
              <a:r>
                <a:rPr lang="lv-LV" sz="4000" kern="1200" dirty="0">
                  <a:latin typeface="Arial" pitchFamily="34" charset="0"/>
                  <a:ea typeface="Verdana" pitchFamily="34" charset="0"/>
                  <a:cs typeface="Arial" pitchFamily="34" charset="0"/>
                </a:rPr>
                <a:t>Latvija2030</a:t>
              </a:r>
            </a:p>
          </p:txBody>
        </p:sp>
        <p:sp>
          <p:nvSpPr>
            <p:cNvPr id="8" name="Brīvforma: forma 7">
              <a:extLst>
                <a:ext uri="{FF2B5EF4-FFF2-40B4-BE49-F238E27FC236}">
                  <a16:creationId xmlns:a16="http://schemas.microsoft.com/office/drawing/2014/main" id="{5F86A9F5-8503-4353-B893-9688087C4052}"/>
                </a:ext>
              </a:extLst>
            </p:cNvPr>
            <p:cNvSpPr/>
            <p:nvPr/>
          </p:nvSpPr>
          <p:spPr>
            <a:xfrm>
              <a:off x="1193800" y="5121403"/>
              <a:ext cx="6756400" cy="753145"/>
            </a:xfrm>
            <a:custGeom>
              <a:avLst/>
              <a:gdLst>
                <a:gd name="connsiteX0" fmla="*/ 0 w 8102600"/>
                <a:gd name="connsiteY0" fmla="*/ 0 h 1080577"/>
                <a:gd name="connsiteX1" fmla="*/ 8102600 w 8102600"/>
                <a:gd name="connsiteY1" fmla="*/ 0 h 1080577"/>
                <a:gd name="connsiteX2" fmla="*/ 8102600 w 8102600"/>
                <a:gd name="connsiteY2" fmla="*/ 1080577 h 1080577"/>
                <a:gd name="connsiteX3" fmla="*/ 0 w 8102600"/>
                <a:gd name="connsiteY3" fmla="*/ 1080577 h 1080577"/>
                <a:gd name="connsiteX4" fmla="*/ 0 w 8102600"/>
                <a:gd name="connsiteY4" fmla="*/ 0 h 1080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600" h="1080577">
                  <a:moveTo>
                    <a:pt x="0" y="0"/>
                  </a:moveTo>
                  <a:lnTo>
                    <a:pt x="8102600" y="0"/>
                  </a:lnTo>
                  <a:lnTo>
                    <a:pt x="8102600" y="1080577"/>
                  </a:lnTo>
                  <a:lnTo>
                    <a:pt x="0" y="1080577"/>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lv-LV" sz="4000" kern="1200" dirty="0">
                  <a:latin typeface="Arial" pitchFamily="34" charset="0"/>
                  <a:ea typeface="Verdana" pitchFamily="34" charset="0"/>
                  <a:cs typeface="Arial" pitchFamily="34" charset="0"/>
                </a:rPr>
                <a:t>Rīcības plāns</a:t>
              </a:r>
            </a:p>
          </p:txBody>
        </p:sp>
        <p:sp>
          <p:nvSpPr>
            <p:cNvPr id="9" name="Brīvforma: forma 8">
              <a:extLst>
                <a:ext uri="{FF2B5EF4-FFF2-40B4-BE49-F238E27FC236}">
                  <a16:creationId xmlns:a16="http://schemas.microsoft.com/office/drawing/2014/main" id="{5FF2360F-665B-4024-A270-3B153025904F}"/>
                </a:ext>
              </a:extLst>
            </p:cNvPr>
            <p:cNvSpPr/>
            <p:nvPr/>
          </p:nvSpPr>
          <p:spPr>
            <a:xfrm>
              <a:off x="1193800" y="2801586"/>
              <a:ext cx="6756400" cy="1158339"/>
            </a:xfrm>
            <a:custGeom>
              <a:avLst/>
              <a:gdLst>
                <a:gd name="connsiteX0" fmla="*/ 0 w 8102600"/>
                <a:gd name="connsiteY0" fmla="*/ 582057 h 1661928"/>
                <a:gd name="connsiteX1" fmla="*/ 3843559 w 8102600"/>
                <a:gd name="connsiteY1" fmla="*/ 582057 h 1661928"/>
                <a:gd name="connsiteX2" fmla="*/ 3843559 w 8102600"/>
                <a:gd name="connsiteY2" fmla="*/ 415482 h 1661928"/>
                <a:gd name="connsiteX3" fmla="*/ 3635818 w 8102600"/>
                <a:gd name="connsiteY3" fmla="*/ 415482 h 1661928"/>
                <a:gd name="connsiteX4" fmla="*/ 4051300 w 8102600"/>
                <a:gd name="connsiteY4" fmla="*/ 0 h 1661928"/>
                <a:gd name="connsiteX5" fmla="*/ 4466782 w 8102600"/>
                <a:gd name="connsiteY5" fmla="*/ 415482 h 1661928"/>
                <a:gd name="connsiteX6" fmla="*/ 4259041 w 8102600"/>
                <a:gd name="connsiteY6" fmla="*/ 415482 h 1661928"/>
                <a:gd name="connsiteX7" fmla="*/ 4259041 w 8102600"/>
                <a:gd name="connsiteY7" fmla="*/ 582057 h 1661928"/>
                <a:gd name="connsiteX8" fmla="*/ 8102600 w 8102600"/>
                <a:gd name="connsiteY8" fmla="*/ 582057 h 1661928"/>
                <a:gd name="connsiteX9" fmla="*/ 8102600 w 8102600"/>
                <a:gd name="connsiteY9" fmla="*/ 1661928 h 1661928"/>
                <a:gd name="connsiteX10" fmla="*/ 0 w 8102600"/>
                <a:gd name="connsiteY10" fmla="*/ 1661928 h 1661928"/>
                <a:gd name="connsiteX11" fmla="*/ 0 w 8102600"/>
                <a:gd name="connsiteY11" fmla="*/ 582057 h 166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02600" h="1661928">
                  <a:moveTo>
                    <a:pt x="8102600" y="1079871"/>
                  </a:moveTo>
                  <a:lnTo>
                    <a:pt x="4259041" y="1079871"/>
                  </a:lnTo>
                  <a:lnTo>
                    <a:pt x="4259041" y="1246446"/>
                  </a:lnTo>
                  <a:lnTo>
                    <a:pt x="4466782" y="1246446"/>
                  </a:lnTo>
                  <a:lnTo>
                    <a:pt x="4051300" y="1661927"/>
                  </a:lnTo>
                  <a:lnTo>
                    <a:pt x="3635818" y="1246446"/>
                  </a:lnTo>
                  <a:lnTo>
                    <a:pt x="3843559" y="1246446"/>
                  </a:lnTo>
                  <a:lnTo>
                    <a:pt x="3843559" y="1079871"/>
                  </a:lnTo>
                  <a:lnTo>
                    <a:pt x="0" y="1079871"/>
                  </a:lnTo>
                  <a:lnTo>
                    <a:pt x="0" y="1"/>
                  </a:lnTo>
                  <a:lnTo>
                    <a:pt x="8102600" y="1"/>
                  </a:lnTo>
                  <a:lnTo>
                    <a:pt x="8102600" y="107987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84479" tIns="284481" rIns="284480" bIns="866537" numCol="1" spcCol="1270" anchor="ctr" anchorCtr="0">
              <a:noAutofit/>
            </a:bodyPr>
            <a:lstStyle/>
            <a:p>
              <a:pPr marL="0" lvl="0" indent="0" algn="ctr" defTabSz="1778000">
                <a:lnSpc>
                  <a:spcPct val="90000"/>
                </a:lnSpc>
                <a:spcBef>
                  <a:spcPct val="0"/>
                </a:spcBef>
                <a:spcAft>
                  <a:spcPct val="35000"/>
                </a:spcAft>
                <a:buNone/>
              </a:pPr>
              <a:r>
                <a:rPr lang="lv-LV" sz="4000" kern="1200" dirty="0">
                  <a:latin typeface="Arial" pitchFamily="34" charset="0"/>
                  <a:ea typeface="Verdana" pitchFamily="34" charset="0"/>
                  <a:cs typeface="Arial" pitchFamily="34" charset="0"/>
                </a:rPr>
                <a:t>NAP2021</a:t>
              </a:r>
            </a:p>
          </p:txBody>
        </p:sp>
        <p:sp>
          <p:nvSpPr>
            <p:cNvPr id="12" name="Brīvforma: forma 11">
              <a:extLst>
                <a:ext uri="{FF2B5EF4-FFF2-40B4-BE49-F238E27FC236}">
                  <a16:creationId xmlns:a16="http://schemas.microsoft.com/office/drawing/2014/main" id="{2E77DF1C-572F-4DA5-94B7-593FF833F074}"/>
                </a:ext>
              </a:extLst>
            </p:cNvPr>
            <p:cNvSpPr/>
            <p:nvPr/>
          </p:nvSpPr>
          <p:spPr>
            <a:xfrm>
              <a:off x="1193800" y="3963064"/>
              <a:ext cx="6756400" cy="1158339"/>
            </a:xfrm>
            <a:custGeom>
              <a:avLst/>
              <a:gdLst>
                <a:gd name="connsiteX0" fmla="*/ 0 w 8102600"/>
                <a:gd name="connsiteY0" fmla="*/ 582057 h 1661928"/>
                <a:gd name="connsiteX1" fmla="*/ 3843559 w 8102600"/>
                <a:gd name="connsiteY1" fmla="*/ 582057 h 1661928"/>
                <a:gd name="connsiteX2" fmla="*/ 3843559 w 8102600"/>
                <a:gd name="connsiteY2" fmla="*/ 415482 h 1661928"/>
                <a:gd name="connsiteX3" fmla="*/ 3635818 w 8102600"/>
                <a:gd name="connsiteY3" fmla="*/ 415482 h 1661928"/>
                <a:gd name="connsiteX4" fmla="*/ 4051300 w 8102600"/>
                <a:gd name="connsiteY4" fmla="*/ 0 h 1661928"/>
                <a:gd name="connsiteX5" fmla="*/ 4466782 w 8102600"/>
                <a:gd name="connsiteY5" fmla="*/ 415482 h 1661928"/>
                <a:gd name="connsiteX6" fmla="*/ 4259041 w 8102600"/>
                <a:gd name="connsiteY6" fmla="*/ 415482 h 1661928"/>
                <a:gd name="connsiteX7" fmla="*/ 4259041 w 8102600"/>
                <a:gd name="connsiteY7" fmla="*/ 582057 h 1661928"/>
                <a:gd name="connsiteX8" fmla="*/ 8102600 w 8102600"/>
                <a:gd name="connsiteY8" fmla="*/ 582057 h 1661928"/>
                <a:gd name="connsiteX9" fmla="*/ 8102600 w 8102600"/>
                <a:gd name="connsiteY9" fmla="*/ 1661928 h 1661928"/>
                <a:gd name="connsiteX10" fmla="*/ 0 w 8102600"/>
                <a:gd name="connsiteY10" fmla="*/ 1661928 h 1661928"/>
                <a:gd name="connsiteX11" fmla="*/ 0 w 8102600"/>
                <a:gd name="connsiteY11" fmla="*/ 582057 h 166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02600" h="1661928">
                  <a:moveTo>
                    <a:pt x="8102600" y="1079871"/>
                  </a:moveTo>
                  <a:lnTo>
                    <a:pt x="4259041" y="1079871"/>
                  </a:lnTo>
                  <a:lnTo>
                    <a:pt x="4259041" y="1246446"/>
                  </a:lnTo>
                  <a:lnTo>
                    <a:pt x="4466782" y="1246446"/>
                  </a:lnTo>
                  <a:lnTo>
                    <a:pt x="4051300" y="1661927"/>
                  </a:lnTo>
                  <a:lnTo>
                    <a:pt x="3635818" y="1246446"/>
                  </a:lnTo>
                  <a:lnTo>
                    <a:pt x="3843559" y="1246446"/>
                  </a:lnTo>
                  <a:lnTo>
                    <a:pt x="3843559" y="1079871"/>
                  </a:lnTo>
                  <a:lnTo>
                    <a:pt x="0" y="1079871"/>
                  </a:lnTo>
                  <a:lnTo>
                    <a:pt x="0" y="1"/>
                  </a:lnTo>
                  <a:lnTo>
                    <a:pt x="8102600" y="1"/>
                  </a:lnTo>
                  <a:lnTo>
                    <a:pt x="8102600" y="107987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84479" tIns="284481" rIns="284480" bIns="866537" numCol="1" spcCol="1270" anchor="ctr" anchorCtr="0">
              <a:noAutofit/>
            </a:bodyPr>
            <a:lstStyle/>
            <a:p>
              <a:pPr lvl="0" algn="ctr" defTabSz="1778000">
                <a:lnSpc>
                  <a:spcPct val="90000"/>
                </a:lnSpc>
                <a:spcAft>
                  <a:spcPct val="35000"/>
                </a:spcAft>
              </a:pPr>
              <a:r>
                <a:rPr lang="lv-LV" sz="4000" dirty="0">
                  <a:latin typeface="Arial" pitchFamily="34" charset="0"/>
                  <a:ea typeface="Verdana" pitchFamily="34" charset="0"/>
                  <a:cs typeface="Arial" pitchFamily="34" charset="0"/>
                </a:rPr>
                <a:t>PAMATNOSTĀDNES</a:t>
              </a:r>
            </a:p>
          </p:txBody>
        </p:sp>
      </p:grpSp>
    </p:spTree>
    <p:extLst>
      <p:ext uri="{BB962C8B-B14F-4D97-AF65-F5344CB8AC3E}">
        <p14:creationId xmlns:p14="http://schemas.microsoft.com/office/powerpoint/2010/main" val="376914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27ABC5E-B6EF-4662-819F-01B3AB051C49}"/>
              </a:ext>
            </a:extLst>
          </p:cNvPr>
          <p:cNvSpPr>
            <a:spLocks noGrp="1"/>
          </p:cNvSpPr>
          <p:nvPr>
            <p:ph type="title"/>
          </p:nvPr>
        </p:nvSpPr>
        <p:spPr/>
        <p:txBody>
          <a:bodyPr>
            <a:normAutofit/>
          </a:bodyPr>
          <a:lstStyle/>
          <a:p>
            <a:r>
              <a:rPr lang="lv-LV" sz="2800" dirty="0">
                <a:latin typeface="Arial" panose="020B0604020202020204" pitchFamily="34" charset="0"/>
                <a:cs typeface="Arial" panose="020B0604020202020204" pitchFamily="34" charset="0"/>
              </a:rPr>
              <a:t>Pamatnostādņu izstrādes process</a:t>
            </a:r>
          </a:p>
        </p:txBody>
      </p:sp>
      <p:sp>
        <p:nvSpPr>
          <p:cNvPr id="6" name="Slaida numura vietturis 5">
            <a:extLst>
              <a:ext uri="{FF2B5EF4-FFF2-40B4-BE49-F238E27FC236}">
                <a16:creationId xmlns:a16="http://schemas.microsoft.com/office/drawing/2014/main" id="{9A864D2F-52AE-46AF-A2AB-F5AB43318BC2}"/>
              </a:ext>
            </a:extLst>
          </p:cNvPr>
          <p:cNvSpPr>
            <a:spLocks noGrp="1"/>
          </p:cNvSpPr>
          <p:nvPr>
            <p:ph type="sldNum" sz="quarter" idx="13"/>
          </p:nvPr>
        </p:nvSpPr>
        <p:spPr/>
        <p:txBody>
          <a:bodyPr/>
          <a:lstStyle/>
          <a:p>
            <a:pPr>
              <a:defRPr/>
            </a:pPr>
            <a:fld id="{FB7B4C76-5167-4D81-9595-CB858A99F7E6}" type="slidenum">
              <a:rPr lang="en-US" altLang="lv-LV" smtClean="0"/>
              <a:pPr>
                <a:defRPr/>
              </a:pPr>
              <a:t>3</a:t>
            </a:fld>
            <a:endParaRPr lang="en-US" altLang="lv-LV"/>
          </a:p>
        </p:txBody>
      </p:sp>
      <p:pic>
        <p:nvPicPr>
          <p:cNvPr id="4" name="Attēls 3">
            <a:extLst>
              <a:ext uri="{FF2B5EF4-FFF2-40B4-BE49-F238E27FC236}">
                <a16:creationId xmlns:a16="http://schemas.microsoft.com/office/drawing/2014/main" id="{8660514A-1154-468D-8881-6308C3115281}"/>
              </a:ext>
            </a:extLst>
          </p:cNvPr>
          <p:cNvPicPr>
            <a:picLocks noChangeAspect="1"/>
          </p:cNvPicPr>
          <p:nvPr/>
        </p:nvPicPr>
        <p:blipFill rotWithShape="1">
          <a:blip r:embed="rId2">
            <a:extLst>
              <a:ext uri="{28A0092B-C50C-407E-A947-70E740481C1C}">
                <a14:useLocalDpi xmlns:a14="http://schemas.microsoft.com/office/drawing/2010/main" val="0"/>
              </a:ext>
            </a:extLst>
          </a:blip>
          <a:srcRect l="1563" t="21296" r="2187"/>
          <a:stretch/>
        </p:blipFill>
        <p:spPr>
          <a:xfrm>
            <a:off x="171450" y="1847058"/>
            <a:ext cx="8801100" cy="4048125"/>
          </a:xfrm>
          <a:prstGeom prst="rect">
            <a:avLst/>
          </a:prstGeom>
        </p:spPr>
      </p:pic>
    </p:spTree>
    <p:extLst>
      <p:ext uri="{BB962C8B-B14F-4D97-AF65-F5344CB8AC3E}">
        <p14:creationId xmlns:p14="http://schemas.microsoft.com/office/powerpoint/2010/main" val="355051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240E646-5149-4A64-BFCF-6DB3FA7C6D25}"/>
              </a:ext>
            </a:extLst>
          </p:cNvPr>
          <p:cNvSpPr>
            <a:spLocks noGrp="1"/>
          </p:cNvSpPr>
          <p:nvPr>
            <p:ph type="title"/>
          </p:nvPr>
        </p:nvSpPr>
        <p:spPr/>
        <p:txBody>
          <a:bodyPr>
            <a:normAutofit/>
          </a:bodyPr>
          <a:lstStyle/>
          <a:p>
            <a:r>
              <a:rPr lang="lv-LV" sz="2800" dirty="0">
                <a:latin typeface="Arial" panose="020B0604020202020204" pitchFamily="34" charset="0"/>
                <a:cs typeface="Arial" panose="020B0604020202020204" pitchFamily="34" charset="0"/>
              </a:rPr>
              <a:t>Diskusiju dokumenta sabiedriskās apspriedes</a:t>
            </a:r>
          </a:p>
        </p:txBody>
      </p:sp>
      <p:sp>
        <p:nvSpPr>
          <p:cNvPr id="4" name="Teksta vietturis 3">
            <a:extLst>
              <a:ext uri="{FF2B5EF4-FFF2-40B4-BE49-F238E27FC236}">
                <a16:creationId xmlns:a16="http://schemas.microsoft.com/office/drawing/2014/main" id="{2C3C6FE2-02AB-47BC-8BA4-2FFEC880DED8}"/>
              </a:ext>
            </a:extLst>
          </p:cNvPr>
          <p:cNvSpPr>
            <a:spLocks noGrp="1"/>
          </p:cNvSpPr>
          <p:nvPr>
            <p:ph type="body" sz="quarter" idx="10"/>
          </p:nvPr>
        </p:nvSpPr>
        <p:spPr/>
        <p:txBody>
          <a:bodyPr/>
          <a:lstStyle/>
          <a:p>
            <a:endParaRPr lang="lv-LV"/>
          </a:p>
        </p:txBody>
      </p:sp>
      <p:sp>
        <p:nvSpPr>
          <p:cNvPr id="6" name="Slaida numura vietturis 5">
            <a:extLst>
              <a:ext uri="{FF2B5EF4-FFF2-40B4-BE49-F238E27FC236}">
                <a16:creationId xmlns:a16="http://schemas.microsoft.com/office/drawing/2014/main" id="{68A3B4EC-EB25-4B06-9F25-F006E400D07C}"/>
              </a:ext>
            </a:extLst>
          </p:cNvPr>
          <p:cNvSpPr>
            <a:spLocks noGrp="1"/>
          </p:cNvSpPr>
          <p:nvPr>
            <p:ph type="sldNum" sz="quarter" idx="13"/>
          </p:nvPr>
        </p:nvSpPr>
        <p:spPr/>
        <p:txBody>
          <a:bodyPr/>
          <a:lstStyle/>
          <a:p>
            <a:pPr>
              <a:defRPr/>
            </a:pPr>
            <a:fld id="{FB7B4C76-5167-4D81-9595-CB858A99F7E6}" type="slidenum">
              <a:rPr lang="en-US" altLang="lv-LV" smtClean="0"/>
              <a:pPr>
                <a:defRPr/>
              </a:pPr>
              <a:t>4</a:t>
            </a:fld>
            <a:endParaRPr lang="en-US" altLang="lv-LV"/>
          </a:p>
        </p:txBody>
      </p:sp>
      <p:pic>
        <p:nvPicPr>
          <p:cNvPr id="7" name="Picture 2">
            <a:extLst>
              <a:ext uri="{FF2B5EF4-FFF2-40B4-BE49-F238E27FC236}">
                <a16:creationId xmlns:a16="http://schemas.microsoft.com/office/drawing/2014/main" id="{5BC3454A-57C7-4043-B935-524FECA5E533}"/>
              </a:ext>
            </a:extLst>
          </p:cNvPr>
          <p:cNvPicPr>
            <a:picLocks noChangeAspect="1" noChangeArrowheads="1"/>
          </p:cNvPicPr>
          <p:nvPr/>
        </p:nvPicPr>
        <p:blipFill>
          <a:blip r:embed="rId2" cstate="print"/>
          <a:srcRect/>
          <a:stretch>
            <a:fillRect/>
          </a:stretch>
        </p:blipFill>
        <p:spPr bwMode="auto">
          <a:xfrm>
            <a:off x="736997" y="1417642"/>
            <a:ext cx="7670006" cy="5362372"/>
          </a:xfrm>
          <a:prstGeom prst="rect">
            <a:avLst/>
          </a:prstGeom>
          <a:noFill/>
          <a:ln w="9525">
            <a:noFill/>
            <a:miter lim="800000"/>
            <a:headEnd/>
            <a:tailEnd/>
          </a:ln>
          <a:effectLst/>
        </p:spPr>
      </p:pic>
    </p:spTree>
    <p:extLst>
      <p:ext uri="{BB962C8B-B14F-4D97-AF65-F5344CB8AC3E}">
        <p14:creationId xmlns:p14="http://schemas.microsoft.com/office/powerpoint/2010/main" val="377392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240E646-5149-4A64-BFCF-6DB3FA7C6D25}"/>
              </a:ext>
            </a:extLst>
          </p:cNvPr>
          <p:cNvSpPr>
            <a:spLocks noGrp="1"/>
          </p:cNvSpPr>
          <p:nvPr>
            <p:ph type="title"/>
          </p:nvPr>
        </p:nvSpPr>
        <p:spPr/>
        <p:txBody>
          <a:bodyPr>
            <a:normAutofit/>
          </a:bodyPr>
          <a:lstStyle/>
          <a:p>
            <a:r>
              <a:rPr lang="lv-LV" sz="2800" dirty="0">
                <a:latin typeface="Arial" panose="020B0604020202020204" pitchFamily="34" charset="0"/>
                <a:cs typeface="Arial" panose="020B0604020202020204" pitchFamily="34" charset="0"/>
              </a:rPr>
              <a:t>Diskusijas par saliedētu sabiedrību</a:t>
            </a:r>
          </a:p>
        </p:txBody>
      </p:sp>
      <p:sp>
        <p:nvSpPr>
          <p:cNvPr id="6" name="Slaida numura vietturis 5">
            <a:extLst>
              <a:ext uri="{FF2B5EF4-FFF2-40B4-BE49-F238E27FC236}">
                <a16:creationId xmlns:a16="http://schemas.microsoft.com/office/drawing/2014/main" id="{68A3B4EC-EB25-4B06-9F25-F006E400D07C}"/>
              </a:ext>
            </a:extLst>
          </p:cNvPr>
          <p:cNvSpPr>
            <a:spLocks noGrp="1"/>
          </p:cNvSpPr>
          <p:nvPr>
            <p:ph type="sldNum" sz="quarter" idx="13"/>
          </p:nvPr>
        </p:nvSpPr>
        <p:spPr/>
        <p:txBody>
          <a:bodyPr/>
          <a:lstStyle/>
          <a:p>
            <a:pPr>
              <a:defRPr/>
            </a:pPr>
            <a:fld id="{FB7B4C76-5167-4D81-9595-CB858A99F7E6}" type="slidenum">
              <a:rPr lang="en-US" altLang="lv-LV" smtClean="0"/>
              <a:pPr>
                <a:defRPr/>
              </a:pPr>
              <a:t>5</a:t>
            </a:fld>
            <a:endParaRPr lang="en-US" altLang="lv-LV"/>
          </a:p>
        </p:txBody>
      </p:sp>
      <p:pic>
        <p:nvPicPr>
          <p:cNvPr id="8" name="Picture 2" descr="C:\Users\AnitaK\AppData\Local\Microsoft\Windows\Temporary Internet Files\Content.Outlook\SE7NB50M\Karte_Latvija_diskusijas_2020.jpg">
            <a:extLst>
              <a:ext uri="{FF2B5EF4-FFF2-40B4-BE49-F238E27FC236}">
                <a16:creationId xmlns:a16="http://schemas.microsoft.com/office/drawing/2014/main" id="{78E0D421-4E02-40ED-8D62-397EF843A60D}"/>
              </a:ext>
            </a:extLst>
          </p:cNvPr>
          <p:cNvPicPr>
            <a:picLocks noGrp="1" noChangeAspect="1" noChangeArrowheads="1"/>
          </p:cNvPicPr>
          <p:nvPr>
            <p:ph idx="1"/>
          </p:nvPr>
        </p:nvPicPr>
        <p:blipFill>
          <a:blip r:embed="rId2" cstate="print"/>
          <a:srcRect/>
          <a:stretch>
            <a:fillRect/>
          </a:stretch>
        </p:blipFill>
        <p:spPr bwMode="auto">
          <a:xfrm>
            <a:off x="736997" y="1417642"/>
            <a:ext cx="7661232" cy="4756344"/>
          </a:xfrm>
          <a:prstGeom prst="rect">
            <a:avLst/>
          </a:prstGeom>
          <a:noFill/>
        </p:spPr>
      </p:pic>
    </p:spTree>
    <p:extLst>
      <p:ext uri="{BB962C8B-B14F-4D97-AF65-F5344CB8AC3E}">
        <p14:creationId xmlns:p14="http://schemas.microsoft.com/office/powerpoint/2010/main" val="32113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sz="2800" dirty="0">
                <a:latin typeface="Arial" panose="020B0604020202020204" pitchFamily="34" charset="0"/>
                <a:cs typeface="Arial" panose="020B0604020202020204" pitchFamily="34" charset="0"/>
              </a:rPr>
              <a:t>Saliedētas sabiedrības definīcija</a:t>
            </a:r>
          </a:p>
        </p:txBody>
      </p:sp>
      <p:sp>
        <p:nvSpPr>
          <p:cNvPr id="3" name="Satura vietturis 2"/>
          <p:cNvSpPr>
            <a:spLocks noGrp="1"/>
          </p:cNvSpPr>
          <p:nvPr>
            <p:ph idx="1"/>
          </p:nvPr>
        </p:nvSpPr>
        <p:spPr>
          <a:xfrm>
            <a:off x="622138" y="1722120"/>
            <a:ext cx="8054502" cy="4373573"/>
          </a:xfrm>
        </p:spPr>
        <p:txBody>
          <a:bodyPr>
            <a:normAutofit lnSpcReduction="10000"/>
          </a:bodyPr>
          <a:lstStyle/>
          <a:p>
            <a:pPr algn="just">
              <a:lnSpc>
                <a:spcPct val="150000"/>
              </a:lnSpc>
            </a:pPr>
            <a:r>
              <a:rPr lang="lv-LV" sz="2800">
                <a:latin typeface="Arial" pitchFamily="34" charset="0"/>
                <a:cs typeface="Arial" pitchFamily="34" charset="0"/>
              </a:rPr>
              <a:t>	</a:t>
            </a:r>
            <a:r>
              <a:rPr lang="lv-LV" sz="2400">
                <a:latin typeface="Arial" pitchFamily="34" charset="0"/>
                <a:cs typeface="Arial" pitchFamily="34" charset="0"/>
              </a:rPr>
              <a:t>Saliedēta sabiedrība darbojas visu sabiedrības locekļu labklājībai, cīnās pret sociālo atstumtību, veido piederības sajūtu, veicina uzticēšanos un nodrošina tās locekļiem augšupejošu sociālo mobilitāti jeb līdzdalības un rīcības iespēju paaugstināšanos neatkarīgi no sociālā statusa.</a:t>
            </a:r>
          </a:p>
          <a:p>
            <a:pPr algn="ctr">
              <a:lnSpc>
                <a:spcPct val="150000"/>
              </a:lnSpc>
            </a:pPr>
            <a:r>
              <a:rPr lang="lv-LV" sz="2400">
                <a:latin typeface="Arial" pitchFamily="34" charset="0"/>
                <a:cs typeface="Arial" pitchFamily="34" charset="0"/>
              </a:rPr>
              <a:t>Ekonomiskās sadarbības un attīstības organizācija (</a:t>
            </a:r>
            <a:r>
              <a:rPr lang="lv-LV" sz="2400" i="1">
                <a:latin typeface="Arial" pitchFamily="34" charset="0"/>
                <a:cs typeface="Arial" pitchFamily="34" charset="0"/>
              </a:rPr>
              <a:t>OECD)</a:t>
            </a:r>
          </a:p>
        </p:txBody>
      </p:sp>
      <p:sp>
        <p:nvSpPr>
          <p:cNvPr id="6" name="Slaida numura vietturis 5"/>
          <p:cNvSpPr>
            <a:spLocks noGrp="1"/>
          </p:cNvSpPr>
          <p:nvPr>
            <p:ph type="sldNum" sz="quarter" idx="13"/>
          </p:nvPr>
        </p:nvSpPr>
        <p:spPr/>
        <p:txBody>
          <a:bodyPr/>
          <a:lstStyle/>
          <a:p>
            <a:pPr>
              <a:defRPr/>
            </a:pPr>
            <a:fld id="{FB7B4C76-5167-4D81-9595-CB858A99F7E6}" type="slidenum">
              <a:rPr lang="en-US" altLang="lv-LV" smtClean="0"/>
              <a:pPr>
                <a:defRPr/>
              </a:pPr>
              <a:t>6</a:t>
            </a:fld>
            <a:endParaRPr lang="en-US" altLang="lv-LV"/>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pPr algn="ctr"/>
            <a:r>
              <a:rPr lang="lv-LV" sz="2800">
                <a:latin typeface="Arial" pitchFamily="34" charset="0"/>
                <a:cs typeface="Arial" pitchFamily="34" charset="0"/>
              </a:rPr>
              <a:t>Politikas virsmērķis</a:t>
            </a:r>
          </a:p>
        </p:txBody>
      </p:sp>
      <p:sp>
        <p:nvSpPr>
          <p:cNvPr id="3" name="Satura vietturis 2"/>
          <p:cNvSpPr>
            <a:spLocks noGrp="1"/>
          </p:cNvSpPr>
          <p:nvPr>
            <p:ph idx="1"/>
          </p:nvPr>
        </p:nvSpPr>
        <p:spPr>
          <a:xfrm>
            <a:off x="622571" y="1752600"/>
            <a:ext cx="8064230" cy="4373573"/>
          </a:xfrm>
        </p:spPr>
        <p:txBody>
          <a:bodyPr/>
          <a:lstStyle/>
          <a:p>
            <a:pPr algn="just">
              <a:lnSpc>
                <a:spcPct val="150000"/>
              </a:lnSpc>
            </a:pPr>
            <a:r>
              <a:rPr lang="lv-LV" sz="2400" dirty="0">
                <a:latin typeface="Arial" pitchFamily="34" charset="0"/>
                <a:cs typeface="Arial" pitchFamily="34" charset="0"/>
              </a:rPr>
              <a:t>	Saliedētas sabiedrības politikas virsmērķis ir nacionāla, solidāra, atvērta un pilsoniski aktīva sabiedrība, kuras pastāvēšanas pamats ir Satversmē noteiktās demokrātiskās vērtības un cilvēktiesības, latviešu valoda un latviskā kultūrtelpa.</a:t>
            </a:r>
          </a:p>
          <a:p>
            <a:pPr algn="just"/>
            <a:endParaRPr lang="lv-LV" dirty="0">
              <a:latin typeface="Arial" pitchFamily="34" charset="0"/>
              <a:cs typeface="Arial" pitchFamily="34" charset="0"/>
            </a:endParaRPr>
          </a:p>
        </p:txBody>
      </p:sp>
      <p:sp>
        <p:nvSpPr>
          <p:cNvPr id="6" name="Slaida numura vietturis 5"/>
          <p:cNvSpPr>
            <a:spLocks noGrp="1"/>
          </p:cNvSpPr>
          <p:nvPr>
            <p:ph type="sldNum" sz="quarter" idx="13"/>
          </p:nvPr>
        </p:nvSpPr>
        <p:spPr/>
        <p:txBody>
          <a:bodyPr/>
          <a:lstStyle/>
          <a:p>
            <a:pPr>
              <a:defRPr/>
            </a:pPr>
            <a:fld id="{FB7B4C76-5167-4D81-9595-CB858A99F7E6}" type="slidenum">
              <a:rPr lang="en-US" altLang="lv-LV" smtClean="0"/>
              <a:pPr>
                <a:defRPr/>
              </a:pPr>
              <a:t>7</a:t>
            </a:fld>
            <a:endParaRPr lang="en-US" altLang="lv-LV"/>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pPr algn="ctr"/>
            <a:r>
              <a:rPr lang="lv-LV" sz="2800">
                <a:latin typeface="Arial" panose="020B0604020202020204" pitchFamily="34" charset="0"/>
                <a:cs typeface="Arial" panose="020B0604020202020204" pitchFamily="34" charset="0"/>
              </a:rPr>
              <a:t>Nacionāla līmeņa indikatori </a:t>
            </a:r>
            <a:br>
              <a:rPr lang="lv-LV" sz="2800">
                <a:latin typeface="Arial" panose="020B0604020202020204" pitchFamily="34" charset="0"/>
                <a:cs typeface="Arial" panose="020B0604020202020204" pitchFamily="34" charset="0"/>
              </a:rPr>
            </a:br>
            <a:r>
              <a:rPr lang="lv-LV" sz="2800">
                <a:latin typeface="Arial" panose="020B0604020202020204" pitchFamily="34" charset="0"/>
                <a:cs typeface="Arial" panose="020B0604020202020204" pitchFamily="34" charset="0"/>
              </a:rPr>
              <a:t>(NAP 2027)</a:t>
            </a:r>
          </a:p>
        </p:txBody>
      </p:sp>
      <p:sp>
        <p:nvSpPr>
          <p:cNvPr id="3" name="Satura vietturis 2"/>
          <p:cNvSpPr>
            <a:spLocks noGrp="1"/>
          </p:cNvSpPr>
          <p:nvPr>
            <p:ph sz="half" idx="1"/>
          </p:nvPr>
        </p:nvSpPr>
        <p:spPr>
          <a:xfrm>
            <a:off x="3772218" y="2566020"/>
            <a:ext cx="2768601" cy="3205489"/>
          </a:xfrm>
        </p:spPr>
        <p:txBody>
          <a:bodyPr>
            <a:normAutofit/>
          </a:bodyPr>
          <a:lstStyle/>
          <a:p>
            <a:pPr marL="180000" lvl="1" indent="-180000">
              <a:lnSpc>
                <a:spcPct val="160000"/>
              </a:lnSpc>
            </a:pPr>
            <a:r>
              <a:rPr lang="lv-LV" sz="1200">
                <a:latin typeface="Arial" pitchFamily="34" charset="0"/>
                <a:cs typeface="Arial" pitchFamily="34" charset="0"/>
              </a:rPr>
              <a:t>Lepnums par piederību Latvijai </a:t>
            </a:r>
          </a:p>
          <a:p>
            <a:pPr marL="180000" lvl="1" indent="-180000">
              <a:lnSpc>
                <a:spcPct val="160000"/>
              </a:lnSpc>
            </a:pPr>
            <a:r>
              <a:rPr lang="lv-LV" sz="1200">
                <a:latin typeface="Arial" pitchFamily="34" charset="0"/>
                <a:cs typeface="Arial" pitchFamily="34" charset="0"/>
              </a:rPr>
              <a:t>Iedzīvotāju īpatsvars, kuri prot latviešu valodu un kuru dzimtā valoda nav latviešu valoda, no visiem valsts iedzīvotājiem </a:t>
            </a:r>
          </a:p>
          <a:p>
            <a:pPr marL="180000" lvl="1" indent="-180000">
              <a:lnSpc>
                <a:spcPct val="160000"/>
              </a:lnSpc>
            </a:pPr>
            <a:r>
              <a:rPr lang="lv-LV" sz="1200">
                <a:latin typeface="Arial" pitchFamily="34" charset="0"/>
                <a:cs typeface="Arial" pitchFamily="34" charset="0"/>
              </a:rPr>
              <a:t>Reemigrantu skaits </a:t>
            </a:r>
          </a:p>
        </p:txBody>
      </p:sp>
      <p:sp>
        <p:nvSpPr>
          <p:cNvPr id="9" name="Satura vietturis 8">
            <a:extLst>
              <a:ext uri="{FF2B5EF4-FFF2-40B4-BE49-F238E27FC236}">
                <a16:creationId xmlns:a16="http://schemas.microsoft.com/office/drawing/2014/main" id="{4FB16227-5A2F-41E2-9065-5F3C3106D584}"/>
              </a:ext>
            </a:extLst>
          </p:cNvPr>
          <p:cNvSpPr>
            <a:spLocks noGrp="1"/>
          </p:cNvSpPr>
          <p:nvPr>
            <p:ph sz="half" idx="2"/>
          </p:nvPr>
        </p:nvSpPr>
        <p:spPr>
          <a:xfrm>
            <a:off x="681673" y="2569759"/>
            <a:ext cx="3189287" cy="3536399"/>
          </a:xfrm>
        </p:spPr>
        <p:txBody>
          <a:bodyPr>
            <a:normAutofit fontScale="25000" lnSpcReduction="20000"/>
          </a:bodyPr>
          <a:lstStyle/>
          <a:p>
            <a:pPr marL="180000" lvl="1" indent="-180000">
              <a:lnSpc>
                <a:spcPct val="180000"/>
              </a:lnSpc>
            </a:pPr>
            <a:r>
              <a:rPr lang="lv-LV" sz="4800">
                <a:latin typeface="Arial" pitchFamily="34" charset="0"/>
                <a:cs typeface="Arial" pitchFamily="34" charset="0"/>
              </a:rPr>
              <a:t>Iedzīvotāju savstarpējais atbalsts </a:t>
            </a:r>
          </a:p>
          <a:p>
            <a:pPr marL="180000" lvl="1" indent="-180000">
              <a:lnSpc>
                <a:spcPct val="180000"/>
              </a:lnSpc>
            </a:pPr>
            <a:r>
              <a:rPr lang="lv-LV" sz="4800">
                <a:latin typeface="Arial" pitchFamily="34" charset="0"/>
                <a:cs typeface="Arial" pitchFamily="34" charset="0"/>
              </a:rPr>
              <a:t>Iesaistīšanās sabiedriskajās organizācijās</a:t>
            </a:r>
          </a:p>
          <a:p>
            <a:pPr marL="180000" lvl="1" indent="-180000">
              <a:lnSpc>
                <a:spcPct val="180000"/>
              </a:lnSpc>
            </a:pPr>
            <a:r>
              <a:rPr lang="lv-LV" sz="4800">
                <a:latin typeface="Arial" pitchFamily="34" charset="0"/>
                <a:cs typeface="Arial" pitchFamily="34" charset="0"/>
              </a:rPr>
              <a:t>Iedzīvotāju pilsoniskā uzticēšanās </a:t>
            </a:r>
          </a:p>
          <a:p>
            <a:pPr marL="180000" lvl="1" indent="-180000">
              <a:lnSpc>
                <a:spcPct val="180000"/>
              </a:lnSpc>
            </a:pPr>
            <a:r>
              <a:rPr lang="lv-LV" sz="4800">
                <a:latin typeface="Arial" pitchFamily="34" charset="0"/>
                <a:cs typeface="Arial" pitchFamily="34" charset="0"/>
              </a:rPr>
              <a:t>Apmierinātība ar to, kā darbojas demokrātija </a:t>
            </a:r>
          </a:p>
          <a:p>
            <a:pPr marL="180000" lvl="1" indent="-180000">
              <a:lnSpc>
                <a:spcPct val="180000"/>
              </a:lnSpc>
            </a:pPr>
            <a:r>
              <a:rPr lang="lv-LV" sz="4800">
                <a:latin typeface="Arial" pitchFamily="34" charset="0"/>
                <a:cs typeface="Arial" pitchFamily="34" charset="0"/>
              </a:rPr>
              <a:t>Iedzīvotāju pilsoniskās līdzdalības indekss ESS</a:t>
            </a:r>
          </a:p>
          <a:p>
            <a:pPr marL="180000" lvl="1" indent="-180000">
              <a:lnSpc>
                <a:spcPct val="180000"/>
              </a:lnSpc>
            </a:pPr>
            <a:r>
              <a:rPr lang="lv-LV" sz="4800">
                <a:latin typeface="Arial" pitchFamily="34" charset="0"/>
                <a:cs typeface="Arial" pitchFamily="34" charset="0"/>
              </a:rPr>
              <a:t>Iedzīvotāju uztvere par iespēju ietekmēt rīcībpolitiku</a:t>
            </a:r>
          </a:p>
          <a:p>
            <a:pPr marL="180000" lvl="1" indent="-180000">
              <a:lnSpc>
                <a:spcPct val="180000"/>
              </a:lnSpc>
            </a:pPr>
            <a:r>
              <a:rPr lang="lv-LV" sz="4800">
                <a:latin typeface="Arial" pitchFamily="34" charset="0"/>
                <a:cs typeface="Arial" pitchFamily="34" charset="0"/>
              </a:rPr>
              <a:t>Iedzīvotāju politiskās uzticēšanās indekss</a:t>
            </a:r>
          </a:p>
          <a:p>
            <a:endParaRPr lang="lv-LV"/>
          </a:p>
        </p:txBody>
      </p:sp>
      <p:sp>
        <p:nvSpPr>
          <p:cNvPr id="6" name="Slaida numura vietturis 5"/>
          <p:cNvSpPr>
            <a:spLocks noGrp="1"/>
          </p:cNvSpPr>
          <p:nvPr>
            <p:ph type="sldNum" sz="quarter" idx="13"/>
          </p:nvPr>
        </p:nvSpPr>
        <p:spPr/>
        <p:txBody>
          <a:bodyPr/>
          <a:lstStyle/>
          <a:p>
            <a:pPr>
              <a:defRPr/>
            </a:pPr>
            <a:fld id="{FB7B4C76-5167-4D81-9595-CB858A99F7E6}" type="slidenum">
              <a:rPr lang="en-US" altLang="lv-LV" smtClean="0"/>
              <a:pPr>
                <a:defRPr/>
              </a:pPr>
              <a:t>8</a:t>
            </a:fld>
            <a:endParaRPr lang="en-US" altLang="lv-LV"/>
          </a:p>
        </p:txBody>
      </p:sp>
      <p:sp>
        <p:nvSpPr>
          <p:cNvPr id="13" name="Satura vietturis 2">
            <a:extLst>
              <a:ext uri="{FF2B5EF4-FFF2-40B4-BE49-F238E27FC236}">
                <a16:creationId xmlns:a16="http://schemas.microsoft.com/office/drawing/2014/main" id="{1460A36B-3100-4967-8C82-3C522892FA97}"/>
              </a:ext>
            </a:extLst>
          </p:cNvPr>
          <p:cNvSpPr txBox="1">
            <a:spLocks/>
          </p:cNvSpPr>
          <p:nvPr/>
        </p:nvSpPr>
        <p:spPr bwMode="auto">
          <a:xfrm>
            <a:off x="6108699" y="2566021"/>
            <a:ext cx="2768601" cy="3205489"/>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rmAutofit/>
          </a:bodyPr>
          <a:lstStyle>
            <a:lvl1pPr marL="350838" indent="-350838" algn="l" defTabSz="938213"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180000" lvl="1" indent="-180000">
              <a:lnSpc>
                <a:spcPct val="160000"/>
              </a:lnSpc>
            </a:pPr>
            <a:r>
              <a:rPr lang="lv-LV" sz="1200">
                <a:latin typeface="Arial" pitchFamily="34" charset="0"/>
                <a:cs typeface="Arial" pitchFamily="34" charset="0"/>
              </a:rPr>
              <a:t>Subjektīvā diskriminācijas pieredze </a:t>
            </a:r>
          </a:p>
        </p:txBody>
      </p:sp>
      <p:pic>
        <p:nvPicPr>
          <p:cNvPr id="5" name="Attēls 4">
            <a:extLst>
              <a:ext uri="{FF2B5EF4-FFF2-40B4-BE49-F238E27FC236}">
                <a16:creationId xmlns:a16="http://schemas.microsoft.com/office/drawing/2014/main" id="{04A0643D-5524-4057-A90B-F9970370B1CD}"/>
              </a:ext>
            </a:extLst>
          </p:cNvPr>
          <p:cNvPicPr>
            <a:picLocks noChangeAspect="1"/>
          </p:cNvPicPr>
          <p:nvPr/>
        </p:nvPicPr>
        <p:blipFill rotWithShape="1">
          <a:blip r:embed="rId2">
            <a:extLst>
              <a:ext uri="{28A0092B-C50C-407E-A947-70E740481C1C}">
                <a14:useLocalDpi xmlns:a14="http://schemas.microsoft.com/office/drawing/2010/main" val="0"/>
              </a:ext>
            </a:extLst>
          </a:blip>
          <a:srcRect l="938" t="3748" r="2292" b="72548"/>
          <a:stretch/>
        </p:blipFill>
        <p:spPr>
          <a:xfrm>
            <a:off x="295275" y="1403330"/>
            <a:ext cx="8848725" cy="1219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pPr algn="ctr"/>
            <a:r>
              <a:rPr lang="lv-LV" sz="2800">
                <a:latin typeface="Arial" panose="020B0604020202020204" pitchFamily="34" charset="0"/>
                <a:cs typeface="Arial" panose="020B0604020202020204" pitchFamily="34" charset="0"/>
              </a:rPr>
              <a:t>ES līmenī izstrādātie saliedētas sabiedrības indikatori</a:t>
            </a:r>
          </a:p>
        </p:txBody>
      </p:sp>
      <p:sp>
        <p:nvSpPr>
          <p:cNvPr id="6" name="Slaida numura vietturis 5"/>
          <p:cNvSpPr>
            <a:spLocks noGrp="1"/>
          </p:cNvSpPr>
          <p:nvPr>
            <p:ph type="sldNum" sz="quarter" idx="13"/>
          </p:nvPr>
        </p:nvSpPr>
        <p:spPr/>
        <p:txBody>
          <a:bodyPr/>
          <a:lstStyle/>
          <a:p>
            <a:pPr>
              <a:defRPr/>
            </a:pPr>
            <a:fld id="{FB7B4C76-5167-4D81-9595-CB858A99F7E6}" type="slidenum">
              <a:rPr lang="en-US" altLang="lv-LV" smtClean="0"/>
              <a:pPr>
                <a:defRPr/>
              </a:pPr>
              <a:t>9</a:t>
            </a:fld>
            <a:endParaRPr lang="en-US" altLang="lv-LV"/>
          </a:p>
        </p:txBody>
      </p:sp>
      <p:pic>
        <p:nvPicPr>
          <p:cNvPr id="10" name="Satura vietturis 9">
            <a:extLst>
              <a:ext uri="{FF2B5EF4-FFF2-40B4-BE49-F238E27FC236}">
                <a16:creationId xmlns:a16="http://schemas.microsoft.com/office/drawing/2014/main" id="{BD43647B-7265-446E-B0F7-9D916B10784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72" t="4288" r="964" b="5343"/>
          <a:stretch/>
        </p:blipFill>
        <p:spPr>
          <a:xfrm>
            <a:off x="126459" y="1564367"/>
            <a:ext cx="8891081" cy="4613507"/>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73</TotalTime>
  <Words>406</Words>
  <Application>Microsoft Office PowerPoint</Application>
  <PresentationFormat>Slaidrāde ekrānā (4:3)</PresentationFormat>
  <Paragraphs>86</Paragraphs>
  <Slides>17</Slides>
  <Notes>3</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17</vt:i4>
      </vt:variant>
    </vt:vector>
  </HeadingPairs>
  <TitlesOfParts>
    <vt:vector size="22" baseType="lpstr">
      <vt:lpstr>Arial</vt:lpstr>
      <vt:lpstr>Calibri</vt:lpstr>
      <vt:lpstr>Times New Roman</vt:lpstr>
      <vt:lpstr>Verdana</vt:lpstr>
      <vt:lpstr>89_Prezentacija_templateLV</vt:lpstr>
      <vt:lpstr>Saliedētas un pilsoniski aktīvas  sabiedrības attīstības pamatnostādnes  2021.-2027. gadam</vt:lpstr>
      <vt:lpstr>Politikas hierarhija</vt:lpstr>
      <vt:lpstr>Pamatnostādņu izstrādes process</vt:lpstr>
      <vt:lpstr>Diskusiju dokumenta sabiedriskās apspriedes</vt:lpstr>
      <vt:lpstr>Diskusijas par saliedētu sabiedrību</vt:lpstr>
      <vt:lpstr>Saliedētas sabiedrības definīcija</vt:lpstr>
      <vt:lpstr>Politikas virsmērķis</vt:lpstr>
      <vt:lpstr>Nacionāla līmeņa indikatori  (NAP 2027)</vt:lpstr>
      <vt:lpstr>ES līmenī izstrādātie saliedētas sabiedrības indikatori</vt:lpstr>
      <vt:lpstr>Citas pamatnostādnes un kopīgi risināmie jautājumi</vt:lpstr>
      <vt:lpstr>Papildinātība ar citu nozaru politikas dokumentiem</vt:lpstr>
      <vt:lpstr>2021.-2027.gada ietvarā risināmie sabiedrības attīstības jautājumi</vt:lpstr>
      <vt:lpstr>Pamatnostādņu rīcības virzieni</vt:lpstr>
      <vt:lpstr>Rīcības virzienu mijiedarbība  un caurviju prioritātes</vt:lpstr>
      <vt:lpstr>Ieviešanas rezultāti un sasniegšanas pamats</vt:lpstr>
      <vt:lpstr>Rīcības virzienu uzdevumi</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Anita Kleinberga</cp:lastModifiedBy>
  <cp:revision>16</cp:revision>
  <dcterms:created xsi:type="dcterms:W3CDTF">2014-11-20T14:46:47Z</dcterms:created>
  <dcterms:modified xsi:type="dcterms:W3CDTF">2020-06-11T08:22:11Z</dcterms:modified>
</cp:coreProperties>
</file>