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65" r:id="rId5"/>
    <p:sldId id="266" r:id="rId6"/>
    <p:sldId id="267" r:id="rId7"/>
    <p:sldId id="268" r:id="rId8"/>
    <p:sldId id="269" r:id="rId9"/>
    <p:sldId id="270" r:id="rId10"/>
    <p:sldId id="271" r:id="rId11"/>
    <p:sldId id="273" r:id="rId12"/>
    <p:sldId id="272" r:id="rId13"/>
    <p:sldId id="264" r:id="rId14"/>
  </p:sldIdLst>
  <p:sldSz cx="9144000" cy="6858000" type="screen4x3"/>
  <p:notesSz cx="6858000" cy="9926638"/>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Veiktie</c:v>
                </c:pt>
              </c:strCache>
            </c:strRef>
          </c:tx>
          <c:spPr>
            <a:solidFill>
              <a:schemeClr val="accent1"/>
            </a:solidFill>
            <a:ln>
              <a:noFill/>
            </a:ln>
            <a:effectLst/>
            <a:sp3d/>
          </c:spPr>
          <c:invertIfNegative val="0"/>
          <c:dPt>
            <c:idx val="4"/>
            <c:invertIfNegative val="0"/>
            <c:bubble3D val="0"/>
            <c:spPr>
              <a:solidFill>
                <a:schemeClr val="accent1">
                  <a:lumMod val="75000"/>
                </a:schemeClr>
              </a:solidFill>
              <a:ln>
                <a:noFill/>
              </a:ln>
              <a:effectLst/>
              <a:sp3d/>
            </c:spPr>
          </c:dPt>
          <c:dPt>
            <c:idx val="5"/>
            <c:invertIfNegative val="0"/>
            <c:bubble3D val="0"/>
            <c:spPr>
              <a:solidFill>
                <a:schemeClr val="accent1">
                  <a:lumMod val="75000"/>
                </a:schemeClr>
              </a:solidFill>
              <a:ln>
                <a:noFill/>
              </a:ln>
              <a:effectLst/>
              <a:sp3d/>
            </c:spPr>
          </c:dPt>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Sheet1!$A$2:$A$9</c:f>
              <c:strCache>
                <c:ptCount val="8"/>
                <c:pt idx="0">
                  <c:v>2015 I</c:v>
                </c:pt>
                <c:pt idx="1">
                  <c:v>2015 II</c:v>
                </c:pt>
                <c:pt idx="2">
                  <c:v>2016 I</c:v>
                </c:pt>
                <c:pt idx="3">
                  <c:v>2016 II</c:v>
                </c:pt>
                <c:pt idx="4">
                  <c:v>2017 I</c:v>
                </c:pt>
                <c:pt idx="5">
                  <c:v>2017 II</c:v>
                </c:pt>
                <c:pt idx="6">
                  <c:v>2018 I</c:v>
                </c:pt>
                <c:pt idx="7">
                  <c:v>2018 II</c:v>
                </c:pt>
              </c:strCache>
            </c:strRef>
          </c:cat>
          <c:val>
            <c:numRef>
              <c:f>Sheet1!$B$2:$B$9</c:f>
              <c:numCache>
                <c:formatCode>General</c:formatCode>
                <c:ptCount val="8"/>
                <c:pt idx="0">
                  <c:v>5</c:v>
                </c:pt>
                <c:pt idx="1">
                  <c:v>7</c:v>
                </c:pt>
                <c:pt idx="2">
                  <c:v>5</c:v>
                </c:pt>
                <c:pt idx="3">
                  <c:v>7</c:v>
                </c:pt>
                <c:pt idx="4">
                  <c:v>11</c:v>
                </c:pt>
                <c:pt idx="5">
                  <c:v>9</c:v>
                </c:pt>
                <c:pt idx="6">
                  <c:v>3</c:v>
                </c:pt>
                <c:pt idx="7">
                  <c:v>2</c:v>
                </c:pt>
              </c:numCache>
            </c:numRef>
          </c:val>
        </c:ser>
        <c:ser>
          <c:idx val="1"/>
          <c:order val="1"/>
          <c:tx>
            <c:strRef>
              <c:f>Sheet1!$C$1</c:f>
              <c:strCache>
                <c:ptCount val="1"/>
                <c:pt idx="0">
                  <c:v>Novērstie</c:v>
                </c:pt>
              </c:strCache>
            </c:strRef>
          </c:tx>
          <c:spPr>
            <a:solidFill>
              <a:schemeClr val="accent2"/>
            </a:solidFill>
            <a:ln>
              <a:noFill/>
            </a:ln>
            <a:effectLst/>
            <a:sp3d/>
          </c:spPr>
          <c:invertIfNegative val="0"/>
          <c:dPt>
            <c:idx val="4"/>
            <c:invertIfNegative val="0"/>
            <c:bubble3D val="0"/>
            <c:spPr>
              <a:solidFill>
                <a:schemeClr val="accent2">
                  <a:lumMod val="75000"/>
                </a:schemeClr>
              </a:solidFill>
              <a:ln>
                <a:noFill/>
              </a:ln>
              <a:effectLst/>
              <a:sp3d/>
            </c:spPr>
          </c:dPt>
          <c:dPt>
            <c:idx val="5"/>
            <c:invertIfNegative val="0"/>
            <c:bubble3D val="0"/>
            <c:spPr>
              <a:solidFill>
                <a:schemeClr val="accent2">
                  <a:lumMod val="75000"/>
                </a:schemeClr>
              </a:solidFill>
              <a:ln>
                <a:noFill/>
              </a:ln>
              <a:effectLst/>
              <a:sp3d/>
            </c:spPr>
          </c:dPt>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Sheet1!$A$2:$A$9</c:f>
              <c:strCache>
                <c:ptCount val="8"/>
                <c:pt idx="0">
                  <c:v>2015 I</c:v>
                </c:pt>
                <c:pt idx="1">
                  <c:v>2015 II</c:v>
                </c:pt>
                <c:pt idx="2">
                  <c:v>2016 I</c:v>
                </c:pt>
                <c:pt idx="3">
                  <c:v>2016 II</c:v>
                </c:pt>
                <c:pt idx="4">
                  <c:v>2017 I</c:v>
                </c:pt>
                <c:pt idx="5">
                  <c:v>2017 II</c:v>
                </c:pt>
                <c:pt idx="6">
                  <c:v>2018 I</c:v>
                </c:pt>
                <c:pt idx="7">
                  <c:v>2018 II</c:v>
                </c:pt>
              </c:strCache>
            </c:strRef>
          </c:cat>
          <c:val>
            <c:numRef>
              <c:f>Sheet1!$C$2:$C$9</c:f>
              <c:numCache>
                <c:formatCode>General</c:formatCode>
                <c:ptCount val="8"/>
                <c:pt idx="0">
                  <c:v>9</c:v>
                </c:pt>
                <c:pt idx="1">
                  <c:v>9</c:v>
                </c:pt>
                <c:pt idx="2">
                  <c:v>9</c:v>
                </c:pt>
                <c:pt idx="3">
                  <c:v>21</c:v>
                </c:pt>
                <c:pt idx="4">
                  <c:v>19</c:v>
                </c:pt>
                <c:pt idx="5">
                  <c:v>18</c:v>
                </c:pt>
                <c:pt idx="6">
                  <c:v>11</c:v>
                </c:pt>
                <c:pt idx="7">
                  <c:v>5</c:v>
                </c:pt>
              </c:numCache>
            </c:numRef>
          </c:val>
        </c:ser>
        <c:dLbls>
          <c:showLegendKey val="0"/>
          <c:showVal val="0"/>
          <c:showCatName val="0"/>
          <c:showSerName val="0"/>
          <c:showPercent val="0"/>
          <c:showBubbleSize val="0"/>
        </c:dLbls>
        <c:gapWidth val="219"/>
        <c:shape val="box"/>
        <c:axId val="176735888"/>
        <c:axId val="176736448"/>
        <c:axId val="0"/>
      </c:bar3DChart>
      <c:catAx>
        <c:axId val="17673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lv-LV"/>
          </a:p>
        </c:txPr>
        <c:crossAx val="176736448"/>
        <c:crosses val="autoZero"/>
        <c:auto val="1"/>
        <c:lblAlgn val="ctr"/>
        <c:lblOffset val="100"/>
        <c:noMultiLvlLbl val="0"/>
      </c:catAx>
      <c:valAx>
        <c:axId val="176736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lv-LV"/>
          </a:p>
        </c:txPr>
        <c:crossAx val="1767358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lv-LV"/>
          </a:p>
        </c:txPr>
      </c:legendEntry>
      <c:legendEntry>
        <c:idx val="1"/>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lv-LV"/>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lv-LV"/>
        </a:p>
      </c:txPr>
    </c:legend>
    <c:plotVisOnly val="1"/>
    <c:dispBlanksAs val="gap"/>
    <c:showDLblsOverMax val="0"/>
  </c:chart>
  <c:spPr>
    <a:noFill/>
    <a:ln>
      <a:noFill/>
    </a:ln>
    <a:effectLst/>
  </c:spPr>
  <c:txPr>
    <a:bodyPr/>
    <a:lstStyle/>
    <a:p>
      <a:pPr>
        <a:defRPr>
          <a:solidFill>
            <a:schemeClr val="tx1"/>
          </a:solidFill>
        </a:defRPr>
      </a:pPr>
      <a:endParaRPr lang="lv-LV"/>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A5076191-B12C-4109-880F-AFBC66C80BAC}" type="datetimeFigureOut">
              <a:rPr lang="lv-LV" smtClean="0"/>
              <a:t>2018.10.31.</a:t>
            </a:fld>
            <a:endParaRPr lang="lv-LV"/>
          </a:p>
        </p:txBody>
      </p:sp>
      <p:sp>
        <p:nvSpPr>
          <p:cNvPr id="4" name="Footer Placehold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54EBD88E-CA14-4C49-9852-FF3213BEDE5F}" type="slidenum">
              <a:rPr lang="lv-LV" smtClean="0"/>
              <a:t>‹#›</a:t>
            </a:fld>
            <a:endParaRPr lang="lv-LV"/>
          </a:p>
        </p:txBody>
      </p:sp>
    </p:spTree>
    <p:extLst>
      <p:ext uri="{BB962C8B-B14F-4D97-AF65-F5344CB8AC3E}">
        <p14:creationId xmlns:p14="http://schemas.microsoft.com/office/powerpoint/2010/main" val="1288740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defTabSz="939575"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defTabSz="939575" fontAlgn="auto">
              <a:spcBef>
                <a:spcPts val="0"/>
              </a:spcBef>
              <a:spcAft>
                <a:spcPts val="0"/>
              </a:spcAft>
              <a:defRPr sz="1200">
                <a:latin typeface="+mn-lt"/>
                <a:cs typeface="+mn-cs"/>
              </a:defRPr>
            </a:lvl1pPr>
          </a:lstStyle>
          <a:p>
            <a:pPr>
              <a:defRPr/>
            </a:pPr>
            <a:fld id="{44824971-E4FC-4771-AB59-65FD814603FA}" type="datetimeFigureOut">
              <a:rPr lang="lv-LV"/>
              <a:pPr>
                <a:defRPr/>
              </a:pPr>
              <a:t>2018.10.31.</a:t>
            </a:fld>
            <a:endParaRPr lang="lv-LV"/>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defTabSz="939575"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4E1B7EC-31F9-44BD-8F0D-130BCFF049FD}" type="slidenum">
              <a:rPr lang="lv-LV" altLang="lv-LV"/>
              <a:pPr/>
              <a:t>‹#›</a:t>
            </a:fld>
            <a:endParaRPr lang="lv-LV" altLang="lv-LV"/>
          </a:p>
        </p:txBody>
      </p:sp>
    </p:spTree>
    <p:extLst>
      <p:ext uri="{BB962C8B-B14F-4D97-AF65-F5344CB8AC3E}">
        <p14:creationId xmlns:p14="http://schemas.microsoft.com/office/powerpoint/2010/main" val="4040858004"/>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31390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DEB228C4-7EAA-4BAA-9F64-8C246F455AC0}" type="slidenum">
              <a:rPr lang="en-US" altLang="lv-LV"/>
              <a:pPr/>
              <a:t>‹#›</a:t>
            </a:fld>
            <a:endParaRPr lang="en-US" altLang="lv-LV"/>
          </a:p>
        </p:txBody>
      </p:sp>
    </p:spTree>
    <p:extLst>
      <p:ext uri="{BB962C8B-B14F-4D97-AF65-F5344CB8AC3E}">
        <p14:creationId xmlns:p14="http://schemas.microsoft.com/office/powerpoint/2010/main" val="267598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F18B2A9E-C38E-4C84-9BCC-4557F56DCE82}" type="slidenum">
              <a:rPr lang="en-US" altLang="lv-LV"/>
              <a:pPr/>
              <a:t>‹#›</a:t>
            </a:fld>
            <a:endParaRPr lang="en-US" altLang="lv-LV"/>
          </a:p>
        </p:txBody>
      </p:sp>
    </p:spTree>
    <p:extLst>
      <p:ext uri="{BB962C8B-B14F-4D97-AF65-F5344CB8AC3E}">
        <p14:creationId xmlns:p14="http://schemas.microsoft.com/office/powerpoint/2010/main" val="139640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F0F050B8-FA06-4D01-BD5B-13A25B234F2A}" type="slidenum">
              <a:rPr lang="en-US" altLang="lv-LV"/>
              <a:pPr/>
              <a:t>‹#›</a:t>
            </a:fld>
            <a:endParaRPr lang="en-US" altLang="lv-LV"/>
          </a:p>
        </p:txBody>
      </p:sp>
    </p:spTree>
    <p:extLst>
      <p:ext uri="{BB962C8B-B14F-4D97-AF65-F5344CB8AC3E}">
        <p14:creationId xmlns:p14="http://schemas.microsoft.com/office/powerpoint/2010/main" val="129672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fld id="{ECC33982-D5FF-42B1-A784-06C9620E4A76}" type="slidenum">
              <a:rPr lang="en-US" altLang="lv-LV"/>
              <a:pPr/>
              <a:t>‹#›</a:t>
            </a:fld>
            <a:endParaRPr lang="en-US" altLang="lv-LV"/>
          </a:p>
        </p:txBody>
      </p:sp>
    </p:spTree>
    <p:extLst>
      <p:ext uri="{BB962C8B-B14F-4D97-AF65-F5344CB8AC3E}">
        <p14:creationId xmlns:p14="http://schemas.microsoft.com/office/powerpoint/2010/main" val="371782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530AB223-774E-448B-8BE5-9BC7F5441480}" type="slidenum">
              <a:rPr lang="en-US" altLang="lv-LV"/>
              <a:pPr/>
              <a:t>‹#›</a:t>
            </a:fld>
            <a:endParaRPr lang="en-US" altLang="lv-LV"/>
          </a:p>
        </p:txBody>
      </p:sp>
    </p:spTree>
    <p:extLst>
      <p:ext uri="{BB962C8B-B14F-4D97-AF65-F5344CB8AC3E}">
        <p14:creationId xmlns:p14="http://schemas.microsoft.com/office/powerpoint/2010/main" val="175556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346A8085-506A-4659-9B57-FB4991138572}" type="slidenum">
              <a:rPr lang="en-US" altLang="lv-LV"/>
              <a:pPr/>
              <a:t>‹#›</a:t>
            </a:fld>
            <a:endParaRPr lang="en-US" altLang="lv-LV"/>
          </a:p>
        </p:txBody>
      </p:sp>
    </p:spTree>
    <p:extLst>
      <p:ext uri="{BB962C8B-B14F-4D97-AF65-F5344CB8AC3E}">
        <p14:creationId xmlns:p14="http://schemas.microsoft.com/office/powerpoint/2010/main" val="429453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86F51284-C1AB-4BCF-B95E-4D3FA1E49599}" type="slidenum">
              <a:rPr lang="en-US" altLang="lv-LV"/>
              <a:pPr/>
              <a:t>‹#›</a:t>
            </a:fld>
            <a:endParaRPr lang="en-US" altLang="lv-LV"/>
          </a:p>
        </p:txBody>
      </p:sp>
    </p:spTree>
    <p:extLst>
      <p:ext uri="{BB962C8B-B14F-4D97-AF65-F5344CB8AC3E}">
        <p14:creationId xmlns:p14="http://schemas.microsoft.com/office/powerpoint/2010/main" val="147160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24592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fld id="{4D21AA17-6A87-43E7-A0A1-BC6B5B78D42E}" type="datetime1">
              <a:rPr lang="en-US"/>
              <a:pPr>
                <a:defRPr/>
              </a:pPr>
              <a:t>10/31/2018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EAF0E25E-88F0-4091-9E8A-D90EADB0FBDC}"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505200"/>
            <a:ext cx="7772400" cy="960438"/>
          </a:xfrm>
        </p:spPr>
        <p:txBody>
          <a:bodyPr>
            <a:normAutofit fontScale="90000"/>
          </a:bodyPr>
          <a:lstStyle/>
          <a:p>
            <a:r>
              <a:rPr lang="lv-LV" altLang="lv-LV" dirty="0"/>
              <a:t>Grozījumi Publisko izklaides un svētku pasākumu drošības likumā</a:t>
            </a:r>
            <a:endParaRPr lang="lv-LV" altLang="lv-LV" dirty="0" smtClean="0"/>
          </a:p>
        </p:txBody>
      </p:sp>
      <p:sp>
        <p:nvSpPr>
          <p:cNvPr id="11267" name="Text Placeholder 2"/>
          <p:cNvSpPr>
            <a:spLocks noGrp="1"/>
          </p:cNvSpPr>
          <p:nvPr>
            <p:ph type="body" sz="quarter" idx="10"/>
          </p:nvPr>
        </p:nvSpPr>
        <p:spPr/>
        <p:txBody>
          <a:bodyPr/>
          <a:lstStyle/>
          <a:p>
            <a:endParaRPr lang="lv-LV" altLang="lv-LV" smtClean="0"/>
          </a:p>
        </p:txBody>
      </p:sp>
      <p:sp>
        <p:nvSpPr>
          <p:cNvPr id="11268" name="Text Placeholder 3"/>
          <p:cNvSpPr>
            <a:spLocks noGrp="1"/>
          </p:cNvSpPr>
          <p:nvPr>
            <p:ph type="body" sz="quarter" idx="11"/>
          </p:nvPr>
        </p:nvSpPr>
        <p:spPr/>
        <p:txBody>
          <a:bodyPr/>
          <a:lstStyle/>
          <a:p>
            <a:r>
              <a:rPr lang="lv-LV" altLang="lv-LV" dirty="0" smtClean="0"/>
              <a:t>31.10.2018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438400" y="466725"/>
            <a:ext cx="6096000" cy="816353"/>
          </a:xfrm>
        </p:spPr>
        <p:txBody>
          <a:bodyPr>
            <a:normAutofit fontScale="90000"/>
          </a:bodyPr>
          <a:lstStyle/>
          <a:p>
            <a:pPr lvl="0" defTabSz="914400"/>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Grozījumi Publisku izklaides un svētku pasākumu drošības likumā </a:t>
            </a:r>
            <a:r>
              <a:rPr lang="lv-LV"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lv-LV" altLang="lv-LV" dirty="0"/>
              <a:t/>
            </a:r>
            <a:br>
              <a:rPr lang="lv-LV" altLang="lv-LV" dirty="0"/>
            </a:br>
            <a:endParaRPr lang="lv-LV" altLang="lv-LV" dirty="0" smtClean="0"/>
          </a:p>
        </p:txBody>
      </p:sp>
      <p:sp>
        <p:nvSpPr>
          <p:cNvPr id="3" name="Text Placeholder 2"/>
          <p:cNvSpPr>
            <a:spLocks noGrp="1"/>
          </p:cNvSpPr>
          <p:nvPr>
            <p:ph type="body" idx="1"/>
          </p:nvPr>
        </p:nvSpPr>
        <p:spPr>
          <a:xfrm>
            <a:off x="736979" y="1528549"/>
            <a:ext cx="7797421" cy="3913590"/>
          </a:xfrm>
        </p:spPr>
        <p:txBody>
          <a:bodyPr>
            <a:normAutofit/>
          </a:bodyPr>
          <a:lstStyle/>
          <a:p>
            <a:pPr lvl="0" algn="just" defTabSz="914400">
              <a:spcBef>
                <a:spcPct val="0"/>
              </a:spcBef>
              <a:spcAft>
                <a:spcPts val="1200"/>
              </a:spcAft>
            </a:pPr>
            <a:r>
              <a:rPr lang="lv-LV" sz="1800" b="1" dirty="0">
                <a:solidFill>
                  <a:srgbClr val="000000"/>
                </a:solidFill>
                <a:latin typeface="Tahoma" panose="020B0604030504040204" pitchFamily="34" charset="0"/>
                <a:ea typeface="Tahoma" panose="020B0604030504040204" pitchFamily="34" charset="0"/>
                <a:cs typeface="Tahoma" panose="020B0604030504040204" pitchFamily="34" charset="0"/>
              </a:rPr>
              <a:t>Grozījumu mērķis:</a:t>
            </a:r>
          </a:p>
          <a:p>
            <a:pPr marL="285750" lvl="0" indent="-285750" algn="just" defTabSz="914400">
              <a:spcBef>
                <a:spcPct val="0"/>
              </a:spcBef>
              <a:spcAft>
                <a:spcPts val="1200"/>
              </a:spcAft>
              <a:buFont typeface="Arial" panose="020B0604020202020204" pitchFamily="34" charset="0"/>
              <a:buChar char="•"/>
            </a:pPr>
            <a:r>
              <a:rPr lang="lv-LV" sz="1800" dirty="0">
                <a:solidFill>
                  <a:srgbClr val="000000"/>
                </a:solidFill>
                <a:latin typeface="Tahoma" panose="020B0604030504040204" pitchFamily="34" charset="0"/>
                <a:ea typeface="Tahoma" panose="020B0604030504040204" pitchFamily="34" charset="0"/>
                <a:cs typeface="Tahoma" panose="020B0604030504040204" pitchFamily="34" charset="0"/>
              </a:rPr>
              <a:t>Pasākumiem, kuru apmeklētāju un dalībnieku kopējais skaits nepārsniedz 5000, spēkā paliek esošā kārtība bez izmaiņām. Grozījumi, tāpat kā spēkā esošais likums, neattiecas uz pasākumiem, kuri notiek telpās, kā arī uz valsts un pašvaldību institūciju rīkotajiem pasākumiem.</a:t>
            </a:r>
          </a:p>
          <a:p>
            <a:pPr marL="285750" lvl="0" indent="-285750" algn="just" defTabSz="914400">
              <a:spcBef>
                <a:spcPct val="0"/>
              </a:spcBef>
              <a:spcAft>
                <a:spcPts val="1200"/>
              </a:spcAft>
              <a:buFont typeface="Arial" panose="020B0604020202020204" pitchFamily="34" charset="0"/>
              <a:buChar char="•"/>
            </a:pPr>
            <a:r>
              <a:rPr lang="lv-LV" sz="1800" dirty="0">
                <a:solidFill>
                  <a:srgbClr val="000000"/>
                </a:solidFill>
                <a:latin typeface="Tahoma" panose="020B0604030504040204" pitchFamily="34" charset="0"/>
                <a:ea typeface="Tahoma" panose="020B0604030504040204" pitchFamily="34" charset="0"/>
                <a:cs typeface="Tahoma" panose="020B0604030504040204" pitchFamily="34" charset="0"/>
              </a:rPr>
              <a:t>Likumprojekts neskar </a:t>
            </a:r>
            <a:r>
              <a:rPr lang="lv-LV" sz="1800" smtClean="0">
                <a:solidFill>
                  <a:srgbClr val="000000"/>
                </a:solidFill>
                <a:latin typeface="Tahoma" panose="020B0604030504040204" pitchFamily="34" charset="0"/>
                <a:ea typeface="Tahoma" panose="020B0604030504040204" pitchFamily="34" charset="0"/>
                <a:cs typeface="Tahoma" panose="020B0604030504040204" pitchFamily="34" charset="0"/>
              </a:rPr>
              <a:t>Vispārējos </a:t>
            </a:r>
            <a:r>
              <a:rPr lang="lv-LV" sz="1800" smtClean="0">
                <a:solidFill>
                  <a:srgbClr val="000000"/>
                </a:solidFill>
                <a:latin typeface="Tahoma" panose="020B0604030504040204" pitchFamily="34" charset="0"/>
                <a:ea typeface="Tahoma" panose="020B0604030504040204" pitchFamily="34" charset="0"/>
                <a:cs typeface="Tahoma" panose="020B0604030504040204" pitchFamily="34" charset="0"/>
              </a:rPr>
              <a:t>Latviešu Dziesmu </a:t>
            </a:r>
            <a:r>
              <a:rPr lang="lv-LV"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un Deju svētkus</a:t>
            </a:r>
            <a:r>
              <a:rPr lang="lv-LV" sz="18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lv-LV"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Vissvētākās Jaunavas Marijas debesīs uzņemšanas svētki (atsevišķi </a:t>
            </a:r>
            <a:r>
              <a:rPr lang="lv-LV" sz="1800" dirty="0">
                <a:solidFill>
                  <a:srgbClr val="000000"/>
                </a:solidFill>
                <a:latin typeface="Tahoma" panose="020B0604030504040204" pitchFamily="34" charset="0"/>
                <a:ea typeface="Tahoma" panose="020B0604030504040204" pitchFamily="34" charset="0"/>
                <a:cs typeface="Tahoma" panose="020B0604030504040204" pitchFamily="34" charset="0"/>
              </a:rPr>
              <a:t>normatīvie akti) un pašvaldību un valsts institūciju organizētos pasākumus (paliek spēkā līdzšinējais regulējums) </a:t>
            </a:r>
          </a:p>
          <a:p>
            <a:pPr lvl="0" defTabSz="914400">
              <a:spcBef>
                <a:spcPct val="0"/>
              </a:spcBef>
              <a:spcAft>
                <a:spcPts val="1200"/>
              </a:spcAft>
            </a:pPr>
            <a:endParaRPr lang="lv-LV" dirty="0"/>
          </a:p>
        </p:txBody>
      </p:sp>
      <p:sp>
        <p:nvSpPr>
          <p:cNvPr id="13316" name="Text Placeholder 3"/>
          <p:cNvSpPr>
            <a:spLocks noGrp="1"/>
          </p:cNvSpPr>
          <p:nvPr>
            <p:ph type="body" sz="quarter" idx="10"/>
          </p:nvPr>
        </p:nvSpPr>
        <p:spPr/>
        <p:txBody>
          <a:bodyPr/>
          <a:lstStyle/>
          <a:p>
            <a:endParaRPr lang="lv-LV" altLang="lv-LV" smtClean="0"/>
          </a:p>
        </p:txBody>
      </p:sp>
      <p:sp>
        <p:nvSpPr>
          <p:cNvPr id="13317" name="Text Placeholder 4"/>
          <p:cNvSpPr>
            <a:spLocks noGrp="1"/>
          </p:cNvSpPr>
          <p:nvPr>
            <p:ph type="body" sz="quarter" idx="12"/>
          </p:nvPr>
        </p:nvSpPr>
        <p:spPr/>
        <p:txBody>
          <a:bodyPr/>
          <a:lstStyle/>
          <a:p>
            <a:endParaRPr lang="lv-LV" altLang="lv-LV" smtClean="0"/>
          </a:p>
        </p:txBody>
      </p:sp>
      <p:sp>
        <p:nvSpPr>
          <p:cNvPr id="6" name="Slide Number Placeholder 5"/>
          <p:cNvSpPr>
            <a:spLocks noGrp="1"/>
          </p:cNvSpPr>
          <p:nvPr>
            <p:ph type="sldNum" sz="quarter" idx="13"/>
          </p:nvPr>
        </p:nvSpPr>
        <p:spPr/>
        <p:txBody>
          <a:bodyPr/>
          <a:lstStyle/>
          <a:p>
            <a:fld id="{78BF79AE-68AA-44A7-9C5B-5335B4135DBF}" type="slidenum">
              <a:rPr lang="en-US" altLang="lv-LV"/>
              <a:pPr/>
              <a:t>10</a:t>
            </a:fld>
            <a:endParaRPr lang="en-US" altLang="lv-LV"/>
          </a:p>
        </p:txBody>
      </p:sp>
    </p:spTree>
    <p:extLst>
      <p:ext uri="{BB962C8B-B14F-4D97-AF65-F5344CB8AC3E}">
        <p14:creationId xmlns:p14="http://schemas.microsoft.com/office/powerpoint/2010/main" val="1369655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438400" y="466725"/>
            <a:ext cx="6096000" cy="816353"/>
          </a:xfrm>
        </p:spPr>
        <p:txBody>
          <a:bodyPr>
            <a:normAutofit fontScale="90000"/>
          </a:bodyPr>
          <a:lstStyle/>
          <a:p>
            <a:pPr lvl="0" defTabSz="914400"/>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Grozījumi Publisku izklaides un svētku pasākumu drošības likumā </a:t>
            </a:r>
            <a:r>
              <a:rPr lang="lv-LV"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lv-LV" altLang="lv-LV" dirty="0"/>
              <a:t/>
            </a:r>
            <a:br>
              <a:rPr lang="lv-LV" altLang="lv-LV" dirty="0"/>
            </a:br>
            <a:endParaRPr lang="lv-LV" altLang="lv-LV" dirty="0" smtClean="0"/>
          </a:p>
        </p:txBody>
      </p:sp>
      <p:sp>
        <p:nvSpPr>
          <p:cNvPr id="3" name="Text Placeholder 2"/>
          <p:cNvSpPr>
            <a:spLocks noGrp="1"/>
          </p:cNvSpPr>
          <p:nvPr>
            <p:ph type="body" idx="1"/>
          </p:nvPr>
        </p:nvSpPr>
        <p:spPr>
          <a:xfrm>
            <a:off x="736979" y="1528549"/>
            <a:ext cx="7797421" cy="3913590"/>
          </a:xfrm>
        </p:spPr>
        <p:txBody>
          <a:bodyPr>
            <a:normAutofit fontScale="85000" lnSpcReduction="10000"/>
          </a:bodyPr>
          <a:lstStyle/>
          <a:p>
            <a:pPr lvl="0" algn="just" defTabSz="914400">
              <a:spcBef>
                <a:spcPct val="0"/>
              </a:spcBef>
              <a:spcAft>
                <a:spcPts val="1200"/>
              </a:spcAft>
            </a:pPr>
            <a:r>
              <a:rPr lang="lv-LV" sz="1800" b="1" dirty="0">
                <a:solidFill>
                  <a:srgbClr val="000000"/>
                </a:solidFill>
                <a:latin typeface="Tahoma" panose="020B0604030504040204" pitchFamily="34" charset="0"/>
                <a:ea typeface="Tahoma" panose="020B0604030504040204" pitchFamily="34" charset="0"/>
                <a:cs typeface="Tahoma" panose="020B0604030504040204" pitchFamily="34" charset="0"/>
              </a:rPr>
              <a:t>Pasākuma drošības plāna saturs:</a:t>
            </a:r>
          </a:p>
          <a:p>
            <a:pPr marL="285750" lvl="0" indent="-285750" algn="just" defTabSz="914400">
              <a:spcBef>
                <a:spcPct val="0"/>
              </a:spcBef>
              <a:spcAft>
                <a:spcPts val="1200"/>
              </a:spcAft>
              <a:buFont typeface="Arial" panose="020B0604020202020204" pitchFamily="34" charset="0"/>
              <a:buChar char="•"/>
            </a:pPr>
            <a:r>
              <a:rPr lang="lv-LV"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Pasākuma </a:t>
            </a:r>
            <a:r>
              <a:rPr lang="lv-LV" sz="1600" dirty="0">
                <a:solidFill>
                  <a:srgbClr val="000000"/>
                </a:solidFill>
                <a:latin typeface="Tahoma" panose="020B0604030504040204" pitchFamily="34" charset="0"/>
                <a:ea typeface="Tahoma" panose="020B0604030504040204" pitchFamily="34" charset="0"/>
                <a:cs typeface="Tahoma" panose="020B0604030504040204" pitchFamily="34" charset="0"/>
              </a:rPr>
              <a:t>drošības organizācija (kārtības uzturētāju izvietojums, kārtības uzturētāju instrukcija par pienākumiem un rīcību pasākuma norises laikā, caurlaižu režīma apraksts darbiniekiem, dalībniekiem, apmeklētājiem un transportlīdzekļiem, medicīniskā palīdzības punkta atrašanās vieta un tā darbības nodrošinātāji, atrasto mantu biroja atrašanās vieta)</a:t>
            </a:r>
          </a:p>
          <a:p>
            <a:pPr marL="285750" lvl="0" indent="-285750" algn="just" defTabSz="914400">
              <a:spcBef>
                <a:spcPct val="0"/>
              </a:spcBef>
              <a:spcAft>
                <a:spcPts val="1200"/>
              </a:spcAft>
              <a:buFont typeface="Arial" panose="020B0604020202020204" pitchFamily="34" charset="0"/>
              <a:buChar char="•"/>
            </a:pPr>
            <a:r>
              <a:rPr lang="lv-LV"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Pasākuma </a:t>
            </a:r>
            <a:r>
              <a:rPr lang="lv-LV" sz="1600" dirty="0">
                <a:solidFill>
                  <a:srgbClr val="000000"/>
                </a:solidFill>
                <a:latin typeface="Tahoma" panose="020B0604030504040204" pitchFamily="34" charset="0"/>
                <a:ea typeface="Tahoma" panose="020B0604030504040204" pitchFamily="34" charset="0"/>
                <a:cs typeface="Tahoma" panose="020B0604030504040204" pitchFamily="34" charset="0"/>
              </a:rPr>
              <a:t>drošības nodrošināšana (pasākuma teritorijas un ierobežotas piekļuves zonu izvietojums, videonovērošanas sistēmas shēma, plānotais aprīkojums drošības pasākumu nodrošināšanai)</a:t>
            </a:r>
          </a:p>
          <a:p>
            <a:pPr marL="285750" lvl="0" indent="-285750" algn="just" defTabSz="914400">
              <a:spcBef>
                <a:spcPct val="0"/>
              </a:spcBef>
              <a:spcAft>
                <a:spcPts val="1200"/>
              </a:spcAft>
              <a:buFont typeface="Arial" panose="020B0604020202020204" pitchFamily="34" charset="0"/>
              <a:buChar char="•"/>
            </a:pPr>
            <a:r>
              <a:rPr lang="lv-LV"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Sakaru </a:t>
            </a:r>
            <a:r>
              <a:rPr lang="lv-LV" sz="1600" dirty="0">
                <a:solidFill>
                  <a:srgbClr val="000000"/>
                </a:solidFill>
                <a:latin typeface="Tahoma" panose="020B0604030504040204" pitchFamily="34" charset="0"/>
                <a:ea typeface="Tahoma" panose="020B0604030504040204" pitchFamily="34" charset="0"/>
                <a:cs typeface="Tahoma" panose="020B0604030504040204" pitchFamily="34" charset="0"/>
              </a:rPr>
              <a:t>un pasākuma darbinieku, dalībnieku un apmeklētāju apziņošanas procedūras un shēmas, atbildīgo personu kontaktinformācija</a:t>
            </a:r>
          </a:p>
          <a:p>
            <a:pPr marL="285750" lvl="0" indent="-285750" algn="just" defTabSz="914400">
              <a:spcBef>
                <a:spcPct val="0"/>
              </a:spcBef>
              <a:spcAft>
                <a:spcPts val="1200"/>
              </a:spcAft>
              <a:buFont typeface="Arial" panose="020B0604020202020204" pitchFamily="34" charset="0"/>
              <a:buChar char="•"/>
            </a:pPr>
            <a:r>
              <a:rPr lang="lv-LV"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Rīcība </a:t>
            </a:r>
            <a:r>
              <a:rPr lang="lv-LV" sz="1600" dirty="0">
                <a:solidFill>
                  <a:srgbClr val="000000"/>
                </a:solidFill>
                <a:latin typeface="Tahoma" panose="020B0604030504040204" pitchFamily="34" charset="0"/>
                <a:ea typeface="Tahoma" panose="020B0604030504040204" pitchFamily="34" charset="0"/>
                <a:cs typeface="Tahoma" panose="020B0604030504040204" pitchFamily="34" charset="0"/>
              </a:rPr>
              <a:t>apdraudējuma situācijās</a:t>
            </a:r>
          </a:p>
          <a:p>
            <a:pPr marL="285750" lvl="0" indent="-285750" algn="just" defTabSz="914400">
              <a:spcBef>
                <a:spcPct val="0"/>
              </a:spcBef>
              <a:spcAft>
                <a:spcPts val="1200"/>
              </a:spcAft>
              <a:buFont typeface="Arial" panose="020B0604020202020204" pitchFamily="34" charset="0"/>
              <a:buChar char="•"/>
            </a:pPr>
            <a:r>
              <a:rPr lang="lv-LV"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Pasākuma </a:t>
            </a:r>
            <a:r>
              <a:rPr lang="lv-LV" sz="1600" dirty="0">
                <a:solidFill>
                  <a:srgbClr val="000000"/>
                </a:solidFill>
                <a:latin typeface="Tahoma" panose="020B0604030504040204" pitchFamily="34" charset="0"/>
                <a:ea typeface="Tahoma" panose="020B0604030504040204" pitchFamily="34" charset="0"/>
                <a:cs typeface="Tahoma" panose="020B0604030504040204" pitchFamily="34" charset="0"/>
              </a:rPr>
              <a:t>dalībnieku, apmeklētāju, darbinieku evakuācijas ceļi un pulcēšanās punkti</a:t>
            </a:r>
          </a:p>
          <a:p>
            <a:pPr marL="285750" lvl="0" indent="-285750" algn="just" defTabSz="914400">
              <a:spcBef>
                <a:spcPct val="0"/>
              </a:spcBef>
              <a:spcAft>
                <a:spcPts val="1200"/>
              </a:spcAft>
              <a:buFont typeface="Arial" panose="020B0604020202020204" pitchFamily="34" charset="0"/>
              <a:buChar char="•"/>
            </a:pPr>
            <a:r>
              <a:rPr lang="lv-LV"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Pasākuma </a:t>
            </a:r>
            <a:r>
              <a:rPr lang="lv-LV" sz="1600" dirty="0">
                <a:solidFill>
                  <a:srgbClr val="000000"/>
                </a:solidFill>
                <a:latin typeface="Tahoma" panose="020B0604030504040204" pitchFamily="34" charset="0"/>
                <a:ea typeface="Tahoma" panose="020B0604030504040204" pitchFamily="34" charset="0"/>
                <a:cs typeface="Tahoma" panose="020B0604030504040204" pitchFamily="34" charset="0"/>
              </a:rPr>
              <a:t>dalībniekiem un apmeklētājiem sniedzamā informācija un drošības paziņojumi</a:t>
            </a:r>
          </a:p>
          <a:p>
            <a:pPr lvl="0" defTabSz="914400">
              <a:spcBef>
                <a:spcPct val="0"/>
              </a:spcBef>
              <a:spcAft>
                <a:spcPts val="1200"/>
              </a:spcAft>
            </a:pPr>
            <a:endParaRPr lang="lv-LV" dirty="0"/>
          </a:p>
        </p:txBody>
      </p:sp>
      <p:sp>
        <p:nvSpPr>
          <p:cNvPr id="13316" name="Text Placeholder 3"/>
          <p:cNvSpPr>
            <a:spLocks noGrp="1"/>
          </p:cNvSpPr>
          <p:nvPr>
            <p:ph type="body" sz="quarter" idx="10"/>
          </p:nvPr>
        </p:nvSpPr>
        <p:spPr/>
        <p:txBody>
          <a:bodyPr/>
          <a:lstStyle/>
          <a:p>
            <a:endParaRPr lang="lv-LV" altLang="lv-LV" smtClean="0"/>
          </a:p>
        </p:txBody>
      </p:sp>
      <p:sp>
        <p:nvSpPr>
          <p:cNvPr id="13317" name="Text Placeholder 4"/>
          <p:cNvSpPr>
            <a:spLocks noGrp="1"/>
          </p:cNvSpPr>
          <p:nvPr>
            <p:ph type="body" sz="quarter" idx="12"/>
          </p:nvPr>
        </p:nvSpPr>
        <p:spPr/>
        <p:txBody>
          <a:bodyPr/>
          <a:lstStyle/>
          <a:p>
            <a:endParaRPr lang="lv-LV" altLang="lv-LV" smtClean="0"/>
          </a:p>
        </p:txBody>
      </p:sp>
      <p:sp>
        <p:nvSpPr>
          <p:cNvPr id="6" name="Slide Number Placeholder 5"/>
          <p:cNvSpPr>
            <a:spLocks noGrp="1"/>
          </p:cNvSpPr>
          <p:nvPr>
            <p:ph type="sldNum" sz="quarter" idx="13"/>
          </p:nvPr>
        </p:nvSpPr>
        <p:spPr/>
        <p:txBody>
          <a:bodyPr/>
          <a:lstStyle/>
          <a:p>
            <a:fld id="{78BF79AE-68AA-44A7-9C5B-5335B4135DBF}" type="slidenum">
              <a:rPr lang="en-US" altLang="lv-LV"/>
              <a:pPr/>
              <a:t>11</a:t>
            </a:fld>
            <a:endParaRPr lang="en-US" altLang="lv-LV"/>
          </a:p>
        </p:txBody>
      </p:sp>
    </p:spTree>
    <p:extLst>
      <p:ext uri="{BB962C8B-B14F-4D97-AF65-F5344CB8AC3E}">
        <p14:creationId xmlns:p14="http://schemas.microsoft.com/office/powerpoint/2010/main" val="914496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438400" y="466725"/>
            <a:ext cx="6096000" cy="816353"/>
          </a:xfrm>
        </p:spPr>
        <p:txBody>
          <a:bodyPr>
            <a:normAutofit fontScale="90000"/>
          </a:bodyPr>
          <a:lstStyle/>
          <a:p>
            <a:pPr lvl="0" defTabSz="914400"/>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Grozījumi Publisku izklaides un svētku pasākumu drošības likumā </a:t>
            </a:r>
            <a:r>
              <a:rPr lang="lv-LV"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(4)</a:t>
            </a:r>
            <a:r>
              <a:rPr lang="lv-LV" altLang="lv-LV" dirty="0"/>
              <a:t/>
            </a:r>
            <a:br>
              <a:rPr lang="lv-LV" altLang="lv-LV" dirty="0"/>
            </a:br>
            <a:endParaRPr lang="lv-LV" altLang="lv-LV" dirty="0" smtClean="0"/>
          </a:p>
        </p:txBody>
      </p:sp>
      <p:sp>
        <p:nvSpPr>
          <p:cNvPr id="3" name="Text Placeholder 2"/>
          <p:cNvSpPr>
            <a:spLocks noGrp="1"/>
          </p:cNvSpPr>
          <p:nvPr>
            <p:ph type="body" idx="1"/>
          </p:nvPr>
        </p:nvSpPr>
        <p:spPr>
          <a:xfrm>
            <a:off x="736979" y="1528549"/>
            <a:ext cx="7797421" cy="3913590"/>
          </a:xfrm>
        </p:spPr>
        <p:txBody>
          <a:bodyPr>
            <a:normAutofit/>
          </a:bodyPr>
          <a:lstStyle/>
          <a:p>
            <a:pPr lvl="0" algn="just" defTabSz="914400">
              <a:spcBef>
                <a:spcPct val="0"/>
              </a:spcBef>
              <a:spcAft>
                <a:spcPts val="1200"/>
              </a:spcAft>
            </a:pPr>
            <a:r>
              <a:rPr lang="lv-LV" sz="1800" b="1" dirty="0">
                <a:solidFill>
                  <a:srgbClr val="000000"/>
                </a:solidFill>
                <a:latin typeface="Tahoma" panose="020B0604030504040204" pitchFamily="34" charset="0"/>
                <a:ea typeface="Tahoma" panose="020B0604030504040204" pitchFamily="34" charset="0"/>
                <a:cs typeface="Tahoma" panose="020B0604030504040204" pitchFamily="34" charset="0"/>
              </a:rPr>
              <a:t>Piedāvātais risinājums:</a:t>
            </a:r>
          </a:p>
          <a:p>
            <a:pPr lvl="0" algn="just" defTabSz="914400">
              <a:spcBef>
                <a:spcPct val="0"/>
              </a:spcBef>
              <a:spcAft>
                <a:spcPts val="1200"/>
              </a:spcAft>
            </a:pPr>
            <a:r>
              <a:rPr lang="lv-LV" sz="1600" dirty="0">
                <a:solidFill>
                  <a:srgbClr val="000000"/>
                </a:solidFill>
                <a:latin typeface="Tahoma" panose="020B0604030504040204" pitchFamily="34" charset="0"/>
                <a:ea typeface="Tahoma" panose="020B0604030504040204" pitchFamily="34" charset="0"/>
                <a:cs typeface="Tahoma" panose="020B0604030504040204" pitchFamily="34" charset="0"/>
              </a:rPr>
              <a:t>1. Pasākumu (ārpus telpām, virs 5000) organizētāji (izņemot valsts un pašvaldības iestādes) </a:t>
            </a:r>
            <a:r>
              <a:rPr lang="lv-LV" sz="1600" dirty="0" err="1">
                <a:solidFill>
                  <a:srgbClr val="000000"/>
                </a:solidFill>
                <a:latin typeface="Tahoma" panose="020B0604030504040204" pitchFamily="34" charset="0"/>
                <a:ea typeface="Tahoma" panose="020B0604030504040204" pitchFamily="34" charset="0"/>
                <a:cs typeface="Tahoma" panose="020B0604030504040204" pitchFamily="34" charset="0"/>
              </a:rPr>
              <a:t>nosūta</a:t>
            </a:r>
            <a:r>
              <a:rPr lang="lv-LV" sz="1600" dirty="0">
                <a:solidFill>
                  <a:srgbClr val="000000"/>
                </a:solidFill>
                <a:latin typeface="Tahoma" panose="020B0604030504040204" pitchFamily="34" charset="0"/>
                <a:ea typeface="Tahoma" panose="020B0604030504040204" pitchFamily="34" charset="0"/>
                <a:cs typeface="Tahoma" panose="020B0604030504040204" pitchFamily="34" charset="0"/>
              </a:rPr>
              <a:t> pasākuma drošības plānu </a:t>
            </a:r>
            <a:r>
              <a:rPr lang="lv-LV" sz="1600" b="1" dirty="0">
                <a:solidFill>
                  <a:srgbClr val="000000"/>
                </a:solidFill>
                <a:latin typeface="Tahoma" panose="020B0604030504040204" pitchFamily="34" charset="0"/>
                <a:ea typeface="Tahoma" panose="020B0604030504040204" pitchFamily="34" charset="0"/>
                <a:cs typeface="Tahoma" panose="020B0604030504040204" pitchFamily="34" charset="0"/>
              </a:rPr>
              <a:t>30 darba dienas pirms</a:t>
            </a:r>
            <a:r>
              <a:rPr lang="lv-LV" sz="1600" dirty="0">
                <a:solidFill>
                  <a:srgbClr val="000000"/>
                </a:solidFill>
                <a:latin typeface="Tahoma" panose="020B0604030504040204" pitchFamily="34" charset="0"/>
                <a:ea typeface="Tahoma" panose="020B0604030504040204" pitchFamily="34" charset="0"/>
                <a:cs typeface="Tahoma" panose="020B0604030504040204" pitchFamily="34" charset="0"/>
              </a:rPr>
              <a:t> pasākuma kompetentajām iestādēm  </a:t>
            </a:r>
          </a:p>
          <a:p>
            <a:pPr lvl="0" algn="just" defTabSz="914400">
              <a:spcBef>
                <a:spcPct val="0"/>
              </a:spcBef>
              <a:spcAft>
                <a:spcPts val="1200"/>
              </a:spcAft>
            </a:pPr>
            <a:r>
              <a:rPr lang="lv-LV" sz="1600" dirty="0">
                <a:solidFill>
                  <a:srgbClr val="000000"/>
                </a:solidFill>
                <a:latin typeface="Tahoma" panose="020B0604030504040204" pitchFamily="34" charset="0"/>
                <a:ea typeface="Tahoma" panose="020B0604030504040204" pitchFamily="34" charset="0"/>
                <a:cs typeface="Tahoma" panose="020B0604030504040204" pitchFamily="34" charset="0"/>
              </a:rPr>
              <a:t>2. Iestādes 10 darba dienu laikā veic </a:t>
            </a:r>
            <a:r>
              <a:rPr lang="lv-LV" sz="1600" dirty="0" err="1">
                <a:solidFill>
                  <a:srgbClr val="000000"/>
                </a:solidFill>
                <a:latin typeface="Tahoma" panose="020B0604030504040204" pitchFamily="34" charset="0"/>
                <a:ea typeface="Tahoma" panose="020B0604030504040204" pitchFamily="34" charset="0"/>
                <a:cs typeface="Tahoma" panose="020B0604030504040204" pitchFamily="34" charset="0"/>
              </a:rPr>
              <a:t>izvērtējumu</a:t>
            </a:r>
            <a:endParaRPr lang="lv-LV"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defTabSz="914400">
              <a:spcBef>
                <a:spcPct val="0"/>
              </a:spcBef>
              <a:spcAft>
                <a:spcPts val="1200"/>
              </a:spcAft>
            </a:pPr>
            <a:r>
              <a:rPr lang="lv-LV" sz="1600" dirty="0">
                <a:solidFill>
                  <a:srgbClr val="000000"/>
                </a:solidFill>
                <a:latin typeface="Tahoma" panose="020B0604030504040204" pitchFamily="34" charset="0"/>
                <a:ea typeface="Tahoma" panose="020B0604030504040204" pitchFamily="34" charset="0"/>
                <a:cs typeface="Tahoma" panose="020B0604030504040204" pitchFamily="34" charset="0"/>
              </a:rPr>
              <a:t>3. Ja vismaz viena no iestādēm pasākuma organizatoram ir norādījusi uz trūkumiem pasākuma drošības plānā, iesnieguma izskatīšana pašvaldībā ir obligāta, kuras norises laikā pasākuma organizatoram ir jāsaņem pasākuma drošības plāna saskaņojums no minētajām iestādēm </a:t>
            </a:r>
          </a:p>
          <a:p>
            <a:pPr lvl="0" defTabSz="914400">
              <a:spcBef>
                <a:spcPct val="0"/>
              </a:spcBef>
              <a:spcAft>
                <a:spcPts val="1200"/>
              </a:spcAft>
            </a:pPr>
            <a:endParaRPr lang="lv-LV" dirty="0"/>
          </a:p>
        </p:txBody>
      </p:sp>
      <p:sp>
        <p:nvSpPr>
          <p:cNvPr id="13316" name="Text Placeholder 3"/>
          <p:cNvSpPr>
            <a:spLocks noGrp="1"/>
          </p:cNvSpPr>
          <p:nvPr>
            <p:ph type="body" sz="quarter" idx="10"/>
          </p:nvPr>
        </p:nvSpPr>
        <p:spPr/>
        <p:txBody>
          <a:bodyPr/>
          <a:lstStyle/>
          <a:p>
            <a:endParaRPr lang="lv-LV" altLang="lv-LV" smtClean="0"/>
          </a:p>
        </p:txBody>
      </p:sp>
      <p:sp>
        <p:nvSpPr>
          <p:cNvPr id="13317" name="Text Placeholder 4"/>
          <p:cNvSpPr>
            <a:spLocks noGrp="1"/>
          </p:cNvSpPr>
          <p:nvPr>
            <p:ph type="body" sz="quarter" idx="12"/>
          </p:nvPr>
        </p:nvSpPr>
        <p:spPr/>
        <p:txBody>
          <a:bodyPr/>
          <a:lstStyle/>
          <a:p>
            <a:endParaRPr lang="lv-LV" altLang="lv-LV" smtClean="0"/>
          </a:p>
        </p:txBody>
      </p:sp>
      <p:sp>
        <p:nvSpPr>
          <p:cNvPr id="6" name="Slide Number Placeholder 5"/>
          <p:cNvSpPr>
            <a:spLocks noGrp="1"/>
          </p:cNvSpPr>
          <p:nvPr>
            <p:ph type="sldNum" sz="quarter" idx="13"/>
          </p:nvPr>
        </p:nvSpPr>
        <p:spPr/>
        <p:txBody>
          <a:bodyPr/>
          <a:lstStyle/>
          <a:p>
            <a:fld id="{78BF79AE-68AA-44A7-9C5B-5335B4135DBF}" type="slidenum">
              <a:rPr lang="en-US" altLang="lv-LV"/>
              <a:pPr/>
              <a:t>12</a:t>
            </a:fld>
            <a:endParaRPr lang="en-US" altLang="lv-LV"/>
          </a:p>
        </p:txBody>
      </p:sp>
    </p:spTree>
    <p:extLst>
      <p:ext uri="{BB962C8B-B14F-4D97-AF65-F5344CB8AC3E}">
        <p14:creationId xmlns:p14="http://schemas.microsoft.com/office/powerpoint/2010/main" val="2093353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p:txBody>
          <a:bodyPr/>
          <a:lstStyle/>
          <a:p>
            <a:r>
              <a:rPr lang="lv-LV" sz="4000" b="1" kern="0" dirty="0">
                <a:solidFill>
                  <a:srgbClr val="000000"/>
                </a:solidFill>
                <a:latin typeface="Tahoma" panose="020B0604030504040204" pitchFamily="34" charset="0"/>
                <a:ea typeface="+mj-ea"/>
                <a:cs typeface="Tahoma" panose="020B0604030504040204" pitchFamily="34" charset="0"/>
              </a:rPr>
              <a:t>Jautājumi?</a:t>
            </a:r>
            <a:endParaRPr lang="lv-LV" altLang="lv-LV" dirty="0" smtClean="0"/>
          </a:p>
        </p:txBody>
      </p:sp>
      <p:sp>
        <p:nvSpPr>
          <p:cNvPr id="19459" name="Text Placeholder 2"/>
          <p:cNvSpPr>
            <a:spLocks noGrp="1"/>
          </p:cNvSpPr>
          <p:nvPr>
            <p:ph type="body" sz="quarter" idx="11"/>
          </p:nvPr>
        </p:nvSpPr>
        <p:spPr/>
        <p:txBody>
          <a:bodyPr/>
          <a:lstStyle/>
          <a:p>
            <a:endParaRPr lang="lv-LV" altLang="lv-LV"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90800" y="381000"/>
            <a:ext cx="6096000" cy="1036638"/>
          </a:xfrm>
        </p:spPr>
        <p:txBody>
          <a:bodyPr/>
          <a:lstStyle/>
          <a:p>
            <a:r>
              <a:rPr lang="lv-LV" altLang="lv-LV" dirty="0" smtClean="0"/>
              <a:t>SATURS</a:t>
            </a:r>
          </a:p>
        </p:txBody>
      </p:sp>
      <p:sp>
        <p:nvSpPr>
          <p:cNvPr id="12291" name="Content Placeholder 2"/>
          <p:cNvSpPr>
            <a:spLocks noGrp="1"/>
          </p:cNvSpPr>
          <p:nvPr>
            <p:ph idx="1"/>
          </p:nvPr>
        </p:nvSpPr>
        <p:spPr>
          <a:xfrm>
            <a:off x="2590800" y="1752600"/>
            <a:ext cx="6096000" cy="4373563"/>
          </a:xfrm>
        </p:spPr>
        <p:txBody>
          <a:bodyPr/>
          <a:lstStyle/>
          <a:p>
            <a:pPr marL="457200" lvl="0" indent="-457200" defTabSz="914400">
              <a:spcBef>
                <a:spcPts val="0"/>
              </a:spcBef>
              <a:spcAft>
                <a:spcPts val="1200"/>
              </a:spcAft>
              <a:buFont typeface="+mj-lt"/>
              <a:buAutoNum type="arabicPeriod"/>
            </a:pPr>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Vispārējā terorisma draudu </a:t>
            </a:r>
            <a:b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situācija Eiropā un Latvijā</a:t>
            </a:r>
          </a:p>
          <a:p>
            <a:pPr marL="457200" lvl="0" indent="-457200" defTabSz="914400">
              <a:spcBef>
                <a:spcPts val="0"/>
              </a:spcBef>
              <a:spcAft>
                <a:spcPts val="1200"/>
              </a:spcAft>
              <a:buFont typeface="+mj-lt"/>
              <a:buAutoNum type="arabicPeriod"/>
            </a:pPr>
            <a:r>
              <a:rPr lang="lv-LV" sz="2200" dirty="0">
                <a:solidFill>
                  <a:srgbClr val="000000"/>
                </a:solidFill>
                <a:latin typeface="Tahoma" panose="020B0604030504040204" pitchFamily="34" charset="0"/>
                <a:ea typeface="+mn-ea"/>
                <a:cs typeface="Tahoma" panose="020B0604030504040204" pitchFamily="34" charset="0"/>
              </a:rPr>
              <a:t>Pārmaiņu nepieciešamība</a:t>
            </a:r>
            <a:endPar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lvl="0" indent="-457200" defTabSz="914400">
              <a:spcBef>
                <a:spcPts val="0"/>
              </a:spcBef>
              <a:spcAft>
                <a:spcPts val="1200"/>
              </a:spcAft>
              <a:buFont typeface="+mj-lt"/>
              <a:buAutoNum type="arabicPeriod"/>
            </a:pPr>
            <a:r>
              <a:rPr lang="lv-LV" sz="2200" dirty="0">
                <a:solidFill>
                  <a:srgbClr val="000000"/>
                </a:solidFill>
                <a:latin typeface="Tahoma" panose="020B0604030504040204" pitchFamily="34" charset="0"/>
                <a:ea typeface="+mn-ea"/>
                <a:cs typeface="Tahoma" panose="020B0604030504040204" pitchFamily="34" charset="0"/>
              </a:rPr>
              <a:t>Grozījumi Publisku izklaides un svētku pasākumu drošības likumā</a:t>
            </a:r>
            <a:endPar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lv-LV" altLang="lv-LV" dirty="0" smtClean="0"/>
          </a:p>
        </p:txBody>
      </p:sp>
      <p:sp>
        <p:nvSpPr>
          <p:cNvPr id="12292" name="Text Placeholder 3"/>
          <p:cNvSpPr>
            <a:spLocks noGrp="1"/>
          </p:cNvSpPr>
          <p:nvPr>
            <p:ph type="body" sz="quarter" idx="10"/>
          </p:nvPr>
        </p:nvSpPr>
        <p:spPr/>
        <p:txBody>
          <a:bodyPr/>
          <a:lstStyle/>
          <a:p>
            <a:endParaRPr lang="lv-LV" altLang="lv-LV" smtClean="0"/>
          </a:p>
        </p:txBody>
      </p:sp>
      <p:sp>
        <p:nvSpPr>
          <p:cNvPr id="12293" name="Text Placeholder 4"/>
          <p:cNvSpPr>
            <a:spLocks noGrp="1"/>
          </p:cNvSpPr>
          <p:nvPr>
            <p:ph type="body" sz="quarter" idx="12"/>
          </p:nvPr>
        </p:nvSpPr>
        <p:spPr/>
        <p:txBody>
          <a:bodyPr/>
          <a:lstStyle/>
          <a:p>
            <a:endParaRPr lang="lv-LV" altLang="lv-LV" smtClean="0"/>
          </a:p>
        </p:txBody>
      </p:sp>
      <p:sp>
        <p:nvSpPr>
          <p:cNvPr id="6" name="Slide Number Placeholder 5"/>
          <p:cNvSpPr>
            <a:spLocks noGrp="1"/>
          </p:cNvSpPr>
          <p:nvPr>
            <p:ph type="sldNum" sz="quarter" idx="13"/>
          </p:nvPr>
        </p:nvSpPr>
        <p:spPr/>
        <p:txBody>
          <a:bodyPr/>
          <a:lstStyle/>
          <a:p>
            <a:fld id="{1ED2608F-0478-488F-A352-AC2A526EDE2E}" type="slidenum">
              <a:rPr lang="en-US" altLang="lv-LV"/>
              <a:pPr/>
              <a:t>2</a:t>
            </a:fld>
            <a:endParaRPr lang="en-US" altLang="lv-LV"/>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438400" y="466725"/>
            <a:ext cx="6096000" cy="816353"/>
          </a:xfrm>
        </p:spPr>
        <p:txBody>
          <a:bodyPr>
            <a:normAutofit fontScale="90000"/>
          </a:bodyPr>
          <a:lstStyle/>
          <a:p>
            <a:r>
              <a:rPr lang="lv-LV" altLang="lv-LV" dirty="0"/>
              <a:t>Vispārējā situācija – Eiropa (1)</a:t>
            </a:r>
            <a:br>
              <a:rPr lang="lv-LV" altLang="lv-LV" dirty="0"/>
            </a:br>
            <a:endParaRPr lang="lv-LV" altLang="lv-LV" dirty="0" smtClean="0"/>
          </a:p>
        </p:txBody>
      </p:sp>
      <p:sp>
        <p:nvSpPr>
          <p:cNvPr id="3" name="Text Placeholder 2"/>
          <p:cNvSpPr>
            <a:spLocks noGrp="1"/>
          </p:cNvSpPr>
          <p:nvPr>
            <p:ph type="body" idx="1"/>
          </p:nvPr>
        </p:nvSpPr>
        <p:spPr>
          <a:xfrm>
            <a:off x="736979" y="1528549"/>
            <a:ext cx="7797421" cy="3913590"/>
          </a:xfrm>
        </p:spPr>
        <p:txBody>
          <a:bodyPr/>
          <a:lstStyle/>
          <a:p>
            <a:pPr marL="342900" lvl="0" indent="-342900" defTabSz="914400">
              <a:spcBef>
                <a:spcPct val="0"/>
              </a:spcBef>
              <a:spcAft>
                <a:spcPts val="2400"/>
              </a:spcAft>
              <a:buFont typeface="Arial" panose="020B0604020202020204" pitchFamily="34" charset="0"/>
              <a:buChar char="•"/>
            </a:pPr>
            <a:r>
              <a:rPr lang="lv-LV"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Terorisma </a:t>
            </a:r>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draudi Eiropā – </a:t>
            </a:r>
            <a:b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paaugstināti/augsti </a:t>
            </a:r>
            <a:b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(4 gadus)</a:t>
            </a:r>
          </a:p>
          <a:p>
            <a:pPr marL="342900" lvl="0" indent="-342900" defTabSz="914400">
              <a:spcBef>
                <a:spcPct val="0"/>
              </a:spcBef>
              <a:spcAft>
                <a:spcPts val="2400"/>
              </a:spcAft>
              <a:buFont typeface="Arial" panose="020B0604020202020204" pitchFamily="34" charset="0"/>
              <a:buChar char="•"/>
            </a:pPr>
            <a:r>
              <a:rPr lang="lv-LV"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Nozīmīgākos </a:t>
            </a: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terorisma </a:t>
            </a:r>
            <a:b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draudus rada </a:t>
            </a:r>
            <a:r>
              <a:rPr lang="lv-LV" sz="2200" dirty="0" err="1">
                <a:solidFill>
                  <a:schemeClr val="tx1"/>
                </a:solidFill>
                <a:latin typeface="Tahoma" panose="020B0604030504040204" pitchFamily="34" charset="0"/>
                <a:ea typeface="Tahoma" panose="020B0604030504040204" pitchFamily="34" charset="0"/>
                <a:cs typeface="Tahoma" panose="020B0604030504040204" pitchFamily="34" charset="0"/>
              </a:rPr>
              <a:t>islāmistu</a:t>
            </a: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 </a:t>
            </a:r>
            <a:b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teroristi, īpaši </a:t>
            </a:r>
            <a:r>
              <a:rPr lang="lv-LV" sz="2200" i="1" dirty="0" err="1">
                <a:solidFill>
                  <a:schemeClr val="tx1"/>
                </a:solidFill>
                <a:latin typeface="Tahoma" panose="020B0604030504040204" pitchFamily="34" charset="0"/>
                <a:ea typeface="Tahoma" panose="020B0604030504040204" pitchFamily="34" charset="0"/>
                <a:cs typeface="Tahoma" panose="020B0604030504040204" pitchFamily="34" charset="0"/>
              </a:rPr>
              <a:t>Islamic</a:t>
            </a:r>
            <a:r>
              <a:rPr lang="lv-LV" sz="2200"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lv-LV" sz="2200" i="1" dirty="0" err="1">
                <a:solidFill>
                  <a:schemeClr val="tx1"/>
                </a:solidFill>
                <a:latin typeface="Tahoma" panose="020B0604030504040204" pitchFamily="34" charset="0"/>
                <a:ea typeface="Tahoma" panose="020B0604030504040204" pitchFamily="34" charset="0"/>
                <a:cs typeface="Tahoma" panose="020B0604030504040204" pitchFamily="34" charset="0"/>
              </a:rPr>
              <a:t>State</a:t>
            </a:r>
            <a:r>
              <a:rPr lang="lv-LV" sz="2200" i="1" dirty="0">
                <a:solidFill>
                  <a:schemeClr val="tx1"/>
                </a:solidFill>
                <a:latin typeface="Tahoma" panose="020B0604030504040204" pitchFamily="34" charset="0"/>
                <a:ea typeface="Tahoma" panose="020B0604030504040204" pitchFamily="34" charset="0"/>
                <a:cs typeface="Tahoma" panose="020B0604030504040204" pitchFamily="34" charset="0"/>
              </a:rPr>
              <a:t> </a:t>
            </a:r>
            <a:br>
              <a:rPr lang="lv-LV" sz="2200" i="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atbalstītāji</a:t>
            </a:r>
            <a:endParaRPr lang="en-GB"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0" indent="-342900" defTabSz="914400">
              <a:spcBef>
                <a:spcPct val="0"/>
              </a:spcBef>
              <a:spcAft>
                <a:spcPts val="2400"/>
              </a:spcAft>
              <a:buFont typeface="Arial" panose="020B0604020202020204" pitchFamily="34" charset="0"/>
              <a:buChar char="•"/>
            </a:pPr>
            <a:r>
              <a:rPr lang="lv-LV"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Teroristi </a:t>
            </a:r>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turpina meklēt jaunus veidus kā veikt uzbrukumus</a:t>
            </a:r>
            <a:endParaRPr lang="lv-LV" dirty="0"/>
          </a:p>
        </p:txBody>
      </p:sp>
      <p:sp>
        <p:nvSpPr>
          <p:cNvPr id="13316" name="Text Placeholder 3"/>
          <p:cNvSpPr>
            <a:spLocks noGrp="1"/>
          </p:cNvSpPr>
          <p:nvPr>
            <p:ph type="body" sz="quarter" idx="10"/>
          </p:nvPr>
        </p:nvSpPr>
        <p:spPr/>
        <p:txBody>
          <a:bodyPr/>
          <a:lstStyle/>
          <a:p>
            <a:endParaRPr lang="lv-LV" altLang="lv-LV" smtClean="0"/>
          </a:p>
        </p:txBody>
      </p:sp>
      <p:sp>
        <p:nvSpPr>
          <p:cNvPr id="13317" name="Text Placeholder 4"/>
          <p:cNvSpPr>
            <a:spLocks noGrp="1"/>
          </p:cNvSpPr>
          <p:nvPr>
            <p:ph type="body" sz="quarter" idx="12"/>
          </p:nvPr>
        </p:nvSpPr>
        <p:spPr/>
        <p:txBody>
          <a:bodyPr/>
          <a:lstStyle/>
          <a:p>
            <a:endParaRPr lang="lv-LV" altLang="lv-LV" smtClean="0"/>
          </a:p>
        </p:txBody>
      </p:sp>
      <p:sp>
        <p:nvSpPr>
          <p:cNvPr id="6" name="Slide Number Placeholder 5"/>
          <p:cNvSpPr>
            <a:spLocks noGrp="1"/>
          </p:cNvSpPr>
          <p:nvPr>
            <p:ph type="sldNum" sz="quarter" idx="13"/>
          </p:nvPr>
        </p:nvSpPr>
        <p:spPr/>
        <p:txBody>
          <a:bodyPr/>
          <a:lstStyle/>
          <a:p>
            <a:fld id="{78BF79AE-68AA-44A7-9C5B-5335B4135DBF}" type="slidenum">
              <a:rPr lang="en-US" altLang="lv-LV"/>
              <a:pPr/>
              <a:t>3</a:t>
            </a:fld>
            <a:endParaRPr lang="en-US" altLang="lv-LV"/>
          </a:p>
        </p:txBody>
      </p:sp>
      <p:pic>
        <p:nvPicPr>
          <p:cNvPr id="2" name="Picture 1"/>
          <p:cNvPicPr>
            <a:picLocks noChangeAspect="1"/>
          </p:cNvPicPr>
          <p:nvPr/>
        </p:nvPicPr>
        <p:blipFill>
          <a:blip r:embed="rId2"/>
          <a:stretch>
            <a:fillRect/>
          </a:stretch>
        </p:blipFill>
        <p:spPr>
          <a:xfrm>
            <a:off x="4705780" y="1528549"/>
            <a:ext cx="3828620" cy="201185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438400" y="466725"/>
            <a:ext cx="6096000" cy="816353"/>
          </a:xfrm>
        </p:spPr>
        <p:txBody>
          <a:bodyPr>
            <a:normAutofit fontScale="90000"/>
          </a:bodyPr>
          <a:lstStyle/>
          <a:p>
            <a:r>
              <a:rPr lang="lv-LV" altLang="lv-LV" dirty="0"/>
              <a:t>Vispārējā situācija – Eiropa </a:t>
            </a:r>
            <a:r>
              <a:rPr lang="lv-LV" altLang="lv-LV" dirty="0" smtClean="0"/>
              <a:t>(2)</a:t>
            </a:r>
            <a:r>
              <a:rPr lang="lv-LV" altLang="lv-LV" dirty="0"/>
              <a:t/>
            </a:r>
            <a:br>
              <a:rPr lang="lv-LV" altLang="lv-LV" dirty="0"/>
            </a:br>
            <a:endParaRPr lang="lv-LV" altLang="lv-LV" dirty="0" smtClean="0"/>
          </a:p>
        </p:txBody>
      </p:sp>
      <p:sp>
        <p:nvSpPr>
          <p:cNvPr id="3" name="Text Placeholder 2"/>
          <p:cNvSpPr>
            <a:spLocks noGrp="1"/>
          </p:cNvSpPr>
          <p:nvPr>
            <p:ph type="body" idx="1"/>
          </p:nvPr>
        </p:nvSpPr>
        <p:spPr>
          <a:xfrm>
            <a:off x="736979" y="1528549"/>
            <a:ext cx="7797421" cy="3913590"/>
          </a:xfrm>
        </p:spPr>
        <p:txBody>
          <a:bodyPr/>
          <a:lstStyle/>
          <a:p>
            <a:pPr lvl="0" defTabSz="914400">
              <a:spcBef>
                <a:spcPct val="0"/>
              </a:spcBef>
              <a:spcAft>
                <a:spcPts val="2400"/>
              </a:spcAft>
            </a:pPr>
            <a:endParaRPr lang="lv-LV" dirty="0"/>
          </a:p>
        </p:txBody>
      </p:sp>
      <p:sp>
        <p:nvSpPr>
          <p:cNvPr id="13316" name="Text Placeholder 3"/>
          <p:cNvSpPr>
            <a:spLocks noGrp="1"/>
          </p:cNvSpPr>
          <p:nvPr>
            <p:ph type="body" sz="quarter" idx="10"/>
          </p:nvPr>
        </p:nvSpPr>
        <p:spPr/>
        <p:txBody>
          <a:bodyPr/>
          <a:lstStyle/>
          <a:p>
            <a:endParaRPr lang="lv-LV" altLang="lv-LV" smtClean="0"/>
          </a:p>
        </p:txBody>
      </p:sp>
      <p:sp>
        <p:nvSpPr>
          <p:cNvPr id="13317" name="Text Placeholder 4"/>
          <p:cNvSpPr>
            <a:spLocks noGrp="1"/>
          </p:cNvSpPr>
          <p:nvPr>
            <p:ph type="body" sz="quarter" idx="12"/>
          </p:nvPr>
        </p:nvSpPr>
        <p:spPr/>
        <p:txBody>
          <a:bodyPr/>
          <a:lstStyle/>
          <a:p>
            <a:endParaRPr lang="lv-LV" altLang="lv-LV" smtClean="0"/>
          </a:p>
        </p:txBody>
      </p:sp>
      <p:sp>
        <p:nvSpPr>
          <p:cNvPr id="6" name="Slide Number Placeholder 5"/>
          <p:cNvSpPr>
            <a:spLocks noGrp="1"/>
          </p:cNvSpPr>
          <p:nvPr>
            <p:ph type="sldNum" sz="quarter" idx="13"/>
          </p:nvPr>
        </p:nvSpPr>
        <p:spPr/>
        <p:txBody>
          <a:bodyPr/>
          <a:lstStyle/>
          <a:p>
            <a:fld id="{78BF79AE-68AA-44A7-9C5B-5335B4135DBF}" type="slidenum">
              <a:rPr lang="en-US" altLang="lv-LV"/>
              <a:pPr/>
              <a:t>4</a:t>
            </a:fld>
            <a:endParaRPr lang="en-US" altLang="lv-LV"/>
          </a:p>
        </p:txBody>
      </p:sp>
      <p:graphicFrame>
        <p:nvGraphicFramePr>
          <p:cNvPr id="8" name="Content Placeholder 5"/>
          <p:cNvGraphicFramePr>
            <a:graphicFrameLocks/>
          </p:cNvGraphicFramePr>
          <p:nvPr>
            <p:extLst/>
          </p:nvPr>
        </p:nvGraphicFramePr>
        <p:xfrm>
          <a:off x="539552" y="1490870"/>
          <a:ext cx="7975798" cy="46860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2880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438400" y="466725"/>
            <a:ext cx="6096000" cy="816353"/>
          </a:xfrm>
        </p:spPr>
        <p:txBody>
          <a:bodyPr>
            <a:normAutofit fontScale="90000"/>
          </a:bodyPr>
          <a:lstStyle/>
          <a:p>
            <a:r>
              <a:rPr lang="lv-LV" altLang="lv-LV" dirty="0"/>
              <a:t>Vispārējā situācija – Eiropa </a:t>
            </a:r>
            <a:r>
              <a:rPr lang="lv-LV" altLang="lv-LV" dirty="0" smtClean="0"/>
              <a:t>(3)</a:t>
            </a:r>
            <a:r>
              <a:rPr lang="lv-LV" altLang="lv-LV" dirty="0"/>
              <a:t/>
            </a:r>
            <a:br>
              <a:rPr lang="lv-LV" altLang="lv-LV" dirty="0"/>
            </a:br>
            <a:endParaRPr lang="lv-LV" altLang="lv-LV" dirty="0" smtClean="0"/>
          </a:p>
        </p:txBody>
      </p:sp>
      <p:sp>
        <p:nvSpPr>
          <p:cNvPr id="3" name="Text Placeholder 2"/>
          <p:cNvSpPr>
            <a:spLocks noGrp="1"/>
          </p:cNvSpPr>
          <p:nvPr>
            <p:ph type="body" idx="1"/>
          </p:nvPr>
        </p:nvSpPr>
        <p:spPr>
          <a:xfrm>
            <a:off x="736979" y="1528549"/>
            <a:ext cx="7797421" cy="3913590"/>
          </a:xfrm>
        </p:spPr>
        <p:txBody>
          <a:bodyPr>
            <a:normAutofit fontScale="92500" lnSpcReduction="20000"/>
          </a:bodyPr>
          <a:lstStyle/>
          <a:p>
            <a:pPr marL="342900" lvl="0" indent="-342900" defTabSz="914400">
              <a:spcBef>
                <a:spcPct val="0"/>
              </a:spcBef>
              <a:spcAft>
                <a:spcPts val="3000"/>
              </a:spcAft>
              <a:buFont typeface="Arial" panose="020B0604020202020204" pitchFamily="34" charset="0"/>
              <a:buChar char="•"/>
            </a:pPr>
            <a:r>
              <a:rPr lang="lv-LV"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Arī </a:t>
            </a: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ne-</a:t>
            </a:r>
            <a:r>
              <a:rPr lang="lv-LV" sz="2200" dirty="0" err="1">
                <a:solidFill>
                  <a:schemeClr val="tx1"/>
                </a:solidFill>
                <a:latin typeface="Tahoma" panose="020B0604030504040204" pitchFamily="34" charset="0"/>
                <a:ea typeface="Tahoma" panose="020B0604030504040204" pitchFamily="34" charset="0"/>
                <a:cs typeface="Tahoma" panose="020B0604030504040204" pitchFamily="34" charset="0"/>
              </a:rPr>
              <a:t>islāmisti</a:t>
            </a: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 (labējā un kreisā spārna ekstrēmisti u.c.) saglabā vēlmi un spējas veikt teroristiskas darbības</a:t>
            </a:r>
            <a:b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- 4 būtiski incidenti 2018.gadā</a:t>
            </a:r>
          </a:p>
          <a:p>
            <a:pPr marL="342900" lvl="0" indent="-342900" defTabSz="914400">
              <a:spcBef>
                <a:spcPct val="0"/>
              </a:spcBef>
              <a:spcAft>
                <a:spcPts val="3000"/>
              </a:spcAft>
              <a:buFont typeface="Arial" panose="020B0604020202020204" pitchFamily="34" charset="0"/>
              <a:buChar char="•"/>
            </a:pPr>
            <a:r>
              <a:rPr lang="lv-LV"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Pieaug </a:t>
            </a: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teroristiskā apdraudējuma </a:t>
            </a:r>
            <a:b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līmenis valstīs, kur tas iepriekš </a:t>
            </a:r>
            <a:b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bijis zems </a:t>
            </a: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 terorisma draudi </a:t>
            </a:r>
            <a:b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ģeogrāfiski izplešas</a:t>
            </a:r>
            <a:endParaRPr lang="en-GB"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0" indent="-342900" defTabSz="914400">
              <a:spcBef>
                <a:spcPct val="0"/>
              </a:spcBef>
              <a:spcAft>
                <a:spcPts val="3000"/>
              </a:spcAft>
              <a:buFont typeface="Arial" panose="020B0604020202020204" pitchFamily="34" charset="0"/>
              <a:buChar char="•"/>
            </a:pPr>
            <a:r>
              <a:rPr lang="lv-LV"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Veikto </a:t>
            </a: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un novērsto uzbrukumu </a:t>
            </a:r>
            <a:b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kopējais skaits saglabājas augsts </a:t>
            </a:r>
            <a:b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lv-LV" sz="2200" dirty="0">
                <a:solidFill>
                  <a:schemeClr val="tx1"/>
                </a:solidFill>
                <a:latin typeface="Tahoma" panose="020B0604030504040204" pitchFamily="34" charset="0"/>
                <a:ea typeface="Tahoma" panose="020B0604030504040204" pitchFamily="34" charset="0"/>
                <a:cs typeface="Tahoma" panose="020B0604030504040204" pitchFamily="34" charset="0"/>
              </a:rPr>
              <a:t> terorisma </a:t>
            </a:r>
            <a:r>
              <a:rPr lang="lv-LV"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draudi saglabājas augsti</a:t>
            </a:r>
            <a:endParaRPr lang="lv-LV"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defTabSz="914400">
              <a:spcBef>
                <a:spcPct val="0"/>
              </a:spcBef>
              <a:spcAft>
                <a:spcPts val="2400"/>
              </a:spcAft>
            </a:pPr>
            <a:endParaRPr lang="lv-LV" dirty="0"/>
          </a:p>
        </p:txBody>
      </p:sp>
      <p:sp>
        <p:nvSpPr>
          <p:cNvPr id="13316" name="Text Placeholder 3"/>
          <p:cNvSpPr>
            <a:spLocks noGrp="1"/>
          </p:cNvSpPr>
          <p:nvPr>
            <p:ph type="body" sz="quarter" idx="10"/>
          </p:nvPr>
        </p:nvSpPr>
        <p:spPr/>
        <p:txBody>
          <a:bodyPr/>
          <a:lstStyle/>
          <a:p>
            <a:endParaRPr lang="lv-LV" altLang="lv-LV" smtClean="0"/>
          </a:p>
        </p:txBody>
      </p:sp>
      <p:sp>
        <p:nvSpPr>
          <p:cNvPr id="13317" name="Text Placeholder 4"/>
          <p:cNvSpPr>
            <a:spLocks noGrp="1"/>
          </p:cNvSpPr>
          <p:nvPr>
            <p:ph type="body" sz="quarter" idx="12"/>
          </p:nvPr>
        </p:nvSpPr>
        <p:spPr/>
        <p:txBody>
          <a:bodyPr/>
          <a:lstStyle/>
          <a:p>
            <a:endParaRPr lang="lv-LV" altLang="lv-LV" smtClean="0"/>
          </a:p>
        </p:txBody>
      </p:sp>
      <p:sp>
        <p:nvSpPr>
          <p:cNvPr id="6" name="Slide Number Placeholder 5"/>
          <p:cNvSpPr>
            <a:spLocks noGrp="1"/>
          </p:cNvSpPr>
          <p:nvPr>
            <p:ph type="sldNum" sz="quarter" idx="13"/>
          </p:nvPr>
        </p:nvSpPr>
        <p:spPr/>
        <p:txBody>
          <a:bodyPr/>
          <a:lstStyle/>
          <a:p>
            <a:fld id="{78BF79AE-68AA-44A7-9C5B-5335B4135DBF}" type="slidenum">
              <a:rPr lang="en-US" altLang="lv-LV"/>
              <a:pPr/>
              <a:t>5</a:t>
            </a:fld>
            <a:endParaRPr lang="en-US" altLang="lv-LV"/>
          </a:p>
        </p:txBody>
      </p:sp>
      <p:pic>
        <p:nvPicPr>
          <p:cNvPr id="2" name="Picture 1"/>
          <p:cNvPicPr>
            <a:picLocks noChangeAspect="1"/>
          </p:cNvPicPr>
          <p:nvPr/>
        </p:nvPicPr>
        <p:blipFill>
          <a:blip r:embed="rId2"/>
          <a:stretch>
            <a:fillRect/>
          </a:stretch>
        </p:blipFill>
        <p:spPr>
          <a:xfrm>
            <a:off x="5554639" y="2180687"/>
            <a:ext cx="2979761" cy="2609314"/>
          </a:xfrm>
          <a:prstGeom prst="rect">
            <a:avLst/>
          </a:prstGeom>
        </p:spPr>
      </p:pic>
    </p:spTree>
    <p:extLst>
      <p:ext uri="{BB962C8B-B14F-4D97-AF65-F5344CB8AC3E}">
        <p14:creationId xmlns:p14="http://schemas.microsoft.com/office/powerpoint/2010/main" val="303259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438400" y="466725"/>
            <a:ext cx="6096000" cy="816353"/>
          </a:xfrm>
        </p:spPr>
        <p:txBody>
          <a:bodyPr>
            <a:normAutofit fontScale="90000"/>
          </a:bodyPr>
          <a:lstStyle/>
          <a:p>
            <a:r>
              <a:rPr lang="lv-LV" altLang="lv-LV" dirty="0"/>
              <a:t>Vispārējā situācija – </a:t>
            </a:r>
            <a:r>
              <a:rPr lang="lv-LV" altLang="lv-LV" dirty="0" smtClean="0"/>
              <a:t>Latvija (4)</a:t>
            </a:r>
            <a:r>
              <a:rPr lang="lv-LV" altLang="lv-LV" dirty="0"/>
              <a:t/>
            </a:r>
            <a:br>
              <a:rPr lang="lv-LV" altLang="lv-LV" dirty="0"/>
            </a:br>
            <a:endParaRPr lang="lv-LV" altLang="lv-LV" dirty="0" smtClean="0"/>
          </a:p>
        </p:txBody>
      </p:sp>
      <p:sp>
        <p:nvSpPr>
          <p:cNvPr id="3" name="Text Placeholder 2"/>
          <p:cNvSpPr>
            <a:spLocks noGrp="1"/>
          </p:cNvSpPr>
          <p:nvPr>
            <p:ph type="body" idx="1"/>
          </p:nvPr>
        </p:nvSpPr>
        <p:spPr>
          <a:xfrm>
            <a:off x="736979" y="1528549"/>
            <a:ext cx="7797421" cy="3913590"/>
          </a:xfrm>
        </p:spPr>
        <p:txBody>
          <a:bodyPr>
            <a:normAutofit lnSpcReduction="10000"/>
          </a:bodyPr>
          <a:lstStyle/>
          <a:p>
            <a:pPr lvl="0" defTabSz="914400">
              <a:spcBef>
                <a:spcPct val="0"/>
              </a:spcBef>
              <a:spcAft>
                <a:spcPts val="1800"/>
              </a:spcAft>
            </a:pPr>
            <a:r>
              <a:rPr lang="lv-LV" sz="2200" u="sng" dirty="0">
                <a:solidFill>
                  <a:srgbClr val="000000"/>
                </a:solidFill>
                <a:latin typeface="Tahoma" panose="020B0604030504040204" pitchFamily="34" charset="0"/>
                <a:ea typeface="Tahoma" panose="020B0604030504040204" pitchFamily="34" charset="0"/>
                <a:cs typeface="Tahoma" panose="020B0604030504040204" pitchFamily="34" charset="0"/>
              </a:rPr>
              <a:t>Papildus draudu faktori</a:t>
            </a:r>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342900" lvl="0" indent="-342900" defTabSz="914400">
              <a:spcBef>
                <a:spcPct val="0"/>
              </a:spcBef>
              <a:spcAft>
                <a:spcPts val="1800"/>
              </a:spcAft>
              <a:buFont typeface="Arial" panose="020B0604020202020204" pitchFamily="34" charset="0"/>
              <a:buChar char="•"/>
            </a:pPr>
            <a:r>
              <a:rPr lang="lv-LV"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Pārvietojamie patvēruma meklētāji </a:t>
            </a:r>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(bēgļi)</a:t>
            </a:r>
          </a:p>
          <a:p>
            <a:pPr marL="342900" lvl="0" indent="-342900" defTabSz="914400">
              <a:spcBef>
                <a:spcPct val="0"/>
              </a:spcBef>
              <a:spcAft>
                <a:spcPts val="1800"/>
              </a:spcAft>
              <a:buFont typeface="Arial" panose="020B0604020202020204" pitchFamily="34" charset="0"/>
              <a:buChar char="•"/>
            </a:pPr>
            <a:r>
              <a:rPr lang="lv-LV"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Ārvalstu </a:t>
            </a:r>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studenti no terorisma</a:t>
            </a:r>
            <a:b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riska valstīm</a:t>
            </a:r>
          </a:p>
          <a:p>
            <a:pPr marL="342900" lvl="0" indent="-342900" defTabSz="914400">
              <a:spcBef>
                <a:spcPct val="0"/>
              </a:spcBef>
              <a:spcAft>
                <a:spcPts val="1800"/>
              </a:spcAft>
              <a:buFont typeface="Arial" panose="020B0604020202020204" pitchFamily="34" charset="0"/>
              <a:buChar char="•"/>
            </a:pPr>
            <a:r>
              <a:rPr lang="lv-LV"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Latvijas </a:t>
            </a:r>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musulmaņu studijas </a:t>
            </a:r>
            <a:b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ārvalstīs</a:t>
            </a:r>
          </a:p>
          <a:p>
            <a:pPr marL="342900" lvl="0" indent="-342900" defTabSz="914400">
              <a:spcBef>
                <a:spcPct val="0"/>
              </a:spcBef>
              <a:spcAft>
                <a:spcPts val="1800"/>
              </a:spcAft>
              <a:buFont typeface="Arial" panose="020B0604020202020204" pitchFamily="34" charset="0"/>
              <a:buChar char="•"/>
            </a:pPr>
            <a:r>
              <a:rPr lang="lv-LV"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Starptautiskās </a:t>
            </a:r>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islāma </a:t>
            </a:r>
            <a:b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organizācijas</a:t>
            </a:r>
          </a:p>
          <a:p>
            <a:pPr lvl="0" defTabSz="914400">
              <a:spcBef>
                <a:spcPct val="0"/>
              </a:spcBef>
              <a:spcAft>
                <a:spcPts val="3000"/>
              </a:spcAft>
            </a:pPr>
            <a:endParaRPr lang="lv-LV" dirty="0"/>
          </a:p>
        </p:txBody>
      </p:sp>
      <p:sp>
        <p:nvSpPr>
          <p:cNvPr id="13316" name="Text Placeholder 3"/>
          <p:cNvSpPr>
            <a:spLocks noGrp="1"/>
          </p:cNvSpPr>
          <p:nvPr>
            <p:ph type="body" sz="quarter" idx="10"/>
          </p:nvPr>
        </p:nvSpPr>
        <p:spPr/>
        <p:txBody>
          <a:bodyPr/>
          <a:lstStyle/>
          <a:p>
            <a:endParaRPr lang="lv-LV" altLang="lv-LV" smtClean="0"/>
          </a:p>
        </p:txBody>
      </p:sp>
      <p:sp>
        <p:nvSpPr>
          <p:cNvPr id="13317" name="Text Placeholder 4"/>
          <p:cNvSpPr>
            <a:spLocks noGrp="1"/>
          </p:cNvSpPr>
          <p:nvPr>
            <p:ph type="body" sz="quarter" idx="12"/>
          </p:nvPr>
        </p:nvSpPr>
        <p:spPr/>
        <p:txBody>
          <a:bodyPr/>
          <a:lstStyle/>
          <a:p>
            <a:endParaRPr lang="lv-LV" altLang="lv-LV" smtClean="0"/>
          </a:p>
        </p:txBody>
      </p:sp>
      <p:sp>
        <p:nvSpPr>
          <p:cNvPr id="6" name="Slide Number Placeholder 5"/>
          <p:cNvSpPr>
            <a:spLocks noGrp="1"/>
          </p:cNvSpPr>
          <p:nvPr>
            <p:ph type="sldNum" sz="quarter" idx="13"/>
          </p:nvPr>
        </p:nvSpPr>
        <p:spPr/>
        <p:txBody>
          <a:bodyPr/>
          <a:lstStyle/>
          <a:p>
            <a:fld id="{78BF79AE-68AA-44A7-9C5B-5335B4135DBF}" type="slidenum">
              <a:rPr lang="en-US" altLang="lv-LV"/>
              <a:pPr/>
              <a:t>6</a:t>
            </a:fld>
            <a:endParaRPr lang="en-US" altLang="lv-LV"/>
          </a:p>
        </p:txBody>
      </p:sp>
      <p:pic>
        <p:nvPicPr>
          <p:cNvPr id="4" name="Picture 3"/>
          <p:cNvPicPr>
            <a:picLocks noChangeAspect="1"/>
          </p:cNvPicPr>
          <p:nvPr/>
        </p:nvPicPr>
        <p:blipFill>
          <a:blip r:embed="rId2"/>
          <a:stretch>
            <a:fillRect/>
          </a:stretch>
        </p:blipFill>
        <p:spPr>
          <a:xfrm>
            <a:off x="5486400" y="2484507"/>
            <a:ext cx="3063909" cy="3702623"/>
          </a:xfrm>
          <a:prstGeom prst="rect">
            <a:avLst/>
          </a:prstGeom>
        </p:spPr>
      </p:pic>
    </p:spTree>
    <p:extLst>
      <p:ext uri="{BB962C8B-B14F-4D97-AF65-F5344CB8AC3E}">
        <p14:creationId xmlns:p14="http://schemas.microsoft.com/office/powerpoint/2010/main" val="3739347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438400" y="466725"/>
            <a:ext cx="6096000" cy="816353"/>
          </a:xfrm>
        </p:spPr>
        <p:txBody>
          <a:bodyPr>
            <a:normAutofit fontScale="90000"/>
          </a:bodyPr>
          <a:lstStyle/>
          <a:p>
            <a:r>
              <a:rPr lang="lv-LV" altLang="lv-LV" dirty="0" smtClean="0"/>
              <a:t>Pārmaiņu nepieciešamība</a:t>
            </a:r>
            <a:r>
              <a:rPr lang="lv-LV" altLang="lv-LV" dirty="0"/>
              <a:t/>
            </a:r>
            <a:br>
              <a:rPr lang="lv-LV" altLang="lv-LV" dirty="0"/>
            </a:br>
            <a:endParaRPr lang="lv-LV" altLang="lv-LV" dirty="0" smtClean="0"/>
          </a:p>
        </p:txBody>
      </p:sp>
      <p:sp>
        <p:nvSpPr>
          <p:cNvPr id="3" name="Text Placeholder 2"/>
          <p:cNvSpPr>
            <a:spLocks noGrp="1"/>
          </p:cNvSpPr>
          <p:nvPr>
            <p:ph type="body" idx="1"/>
          </p:nvPr>
        </p:nvSpPr>
        <p:spPr>
          <a:xfrm>
            <a:off x="736979" y="1528549"/>
            <a:ext cx="7797421" cy="3913590"/>
          </a:xfrm>
        </p:spPr>
        <p:txBody>
          <a:bodyPr>
            <a:normAutofit fontScale="92500" lnSpcReduction="10000"/>
          </a:bodyPr>
          <a:lstStyle/>
          <a:p>
            <a:pPr lvl="0" defTabSz="914400">
              <a:spcBef>
                <a:spcPct val="0"/>
              </a:spcBef>
              <a:spcAft>
                <a:spcPts val="1200"/>
              </a:spcAft>
            </a:pPr>
            <a:r>
              <a:rPr lang="lv-LV" b="1" dirty="0">
                <a:solidFill>
                  <a:srgbClr val="000000"/>
                </a:solidFill>
                <a:latin typeface="Tahoma" panose="020B0604030504040204" pitchFamily="34" charset="0"/>
                <a:ea typeface="Tahoma" panose="020B0604030504040204" pitchFamily="34" charset="0"/>
                <a:cs typeface="Tahoma" panose="020B0604030504040204" pitchFamily="34" charset="0"/>
              </a:rPr>
              <a:t>Identificētie trūkumi, kurus nepieciešams novērst:</a:t>
            </a:r>
          </a:p>
          <a:p>
            <a:pPr marL="285750" lvl="0" indent="-285750" defTabSz="914400">
              <a:spcBef>
                <a:spcPct val="0"/>
              </a:spcBef>
              <a:spcAft>
                <a:spcPts val="1200"/>
              </a:spcAft>
              <a:buFont typeface="Arial" panose="020B0604020202020204" pitchFamily="34" charset="0"/>
              <a:buChar char="•"/>
            </a:pPr>
            <a:r>
              <a:rPr lang="lv-LV"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vienotas </a:t>
            </a:r>
            <a:r>
              <a:rPr lang="lv-LV" sz="1900" dirty="0">
                <a:solidFill>
                  <a:srgbClr val="000000"/>
                </a:solidFill>
                <a:latin typeface="Tahoma" panose="020B0604030504040204" pitchFamily="34" charset="0"/>
                <a:ea typeface="Tahoma" panose="020B0604030504040204" pitchFamily="34" charset="0"/>
                <a:cs typeface="Tahoma" panose="020B0604030504040204" pitchFamily="34" charset="0"/>
              </a:rPr>
              <a:t>pieejas trūkums drošības pasākumu </a:t>
            </a:r>
            <a:r>
              <a:rPr lang="lv-LV"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plānošanā, netiek </a:t>
            </a:r>
            <a:r>
              <a:rPr lang="lv-LV" sz="1900" dirty="0">
                <a:solidFill>
                  <a:srgbClr val="000000"/>
                </a:solidFill>
                <a:latin typeface="Tahoma" panose="020B0604030504040204" pitchFamily="34" charset="0"/>
                <a:ea typeface="Tahoma" panose="020B0604030504040204" pitchFamily="34" charset="0"/>
                <a:cs typeface="Tahoma" panose="020B0604030504040204" pitchFamily="34" charset="0"/>
              </a:rPr>
              <a:t>izstrādāti pasākumu drošības plāni («lieliem» pasākumiem)</a:t>
            </a:r>
          </a:p>
          <a:p>
            <a:pPr marL="342900" indent="-342900" defTabSz="914400">
              <a:spcBef>
                <a:spcPct val="0"/>
              </a:spcBef>
              <a:spcAft>
                <a:spcPts val="1200"/>
              </a:spcAft>
              <a:buFont typeface="Arial" panose="020B0604020202020204" pitchFamily="34" charset="0"/>
              <a:buChar char="•"/>
            </a:pPr>
            <a:r>
              <a:rPr lang="lv-LV"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organizētāji</a:t>
            </a:r>
            <a:r>
              <a:rPr lang="lv-LV" sz="1900" dirty="0">
                <a:solidFill>
                  <a:srgbClr val="000000"/>
                </a:solidFill>
                <a:latin typeface="Tahoma" panose="020B0604030504040204" pitchFamily="34" charset="0"/>
                <a:ea typeface="Tahoma" panose="020B0604030504040204" pitchFamily="34" charset="0"/>
                <a:cs typeface="Tahoma" panose="020B0604030504040204" pitchFamily="34" charset="0"/>
              </a:rPr>
              <a:t>, pasākumu dalībnieki nepārzin procedūras izplatītākajās ārkārtas </a:t>
            </a:r>
            <a:r>
              <a:rPr lang="lv-LV"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situācijās, </a:t>
            </a:r>
            <a:r>
              <a:rPr lang="lv-LV" sz="1900" dirty="0">
                <a:solidFill>
                  <a:srgbClr val="000000"/>
                </a:solidFill>
                <a:latin typeface="Tahoma" panose="020B0604030504040204" pitchFamily="34" charset="0"/>
                <a:ea typeface="Tahoma" panose="020B0604030504040204" pitchFamily="34" charset="0"/>
                <a:cs typeface="Tahoma" panose="020B0604030504040204" pitchFamily="34" charset="0"/>
              </a:rPr>
              <a:t>par drošību atbildīgajām amatpersonām netiek prasīta </a:t>
            </a:r>
            <a:r>
              <a:rPr lang="lv-LV"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pieredze</a:t>
            </a:r>
            <a:endParaRPr lang="lv-LV" sz="19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lvl="0" indent="-342900" defTabSz="914400">
              <a:spcBef>
                <a:spcPct val="0"/>
              </a:spcBef>
              <a:spcAft>
                <a:spcPts val="1200"/>
              </a:spcAft>
              <a:buFont typeface="Arial" panose="020B0604020202020204" pitchFamily="34" charset="0"/>
              <a:buChar char="•"/>
            </a:pPr>
            <a:r>
              <a:rPr lang="lv-LV"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nenotiek </a:t>
            </a:r>
            <a:r>
              <a:rPr lang="lv-LV" sz="1900" dirty="0">
                <a:solidFill>
                  <a:srgbClr val="000000"/>
                </a:solidFill>
                <a:latin typeface="Tahoma" panose="020B0604030504040204" pitchFamily="34" charset="0"/>
                <a:ea typeface="Tahoma" panose="020B0604030504040204" pitchFamily="34" charset="0"/>
                <a:cs typeface="Tahoma" panose="020B0604030504040204" pitchFamily="34" charset="0"/>
              </a:rPr>
              <a:t>kopīgas atbildīgo dienestu un organizētāju plānošanas sanāksmes</a:t>
            </a:r>
          </a:p>
          <a:p>
            <a:pPr marL="342900" lvl="0" indent="-342900" defTabSz="914400">
              <a:spcBef>
                <a:spcPct val="0"/>
              </a:spcBef>
              <a:spcAft>
                <a:spcPts val="1200"/>
              </a:spcAft>
              <a:buFont typeface="Arial" panose="020B0604020202020204" pitchFamily="34" charset="0"/>
              <a:buChar char="•"/>
            </a:pPr>
            <a:r>
              <a:rPr lang="lv-LV"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atšķirīga </a:t>
            </a:r>
            <a:r>
              <a:rPr lang="lv-LV" sz="1900" dirty="0">
                <a:solidFill>
                  <a:srgbClr val="000000"/>
                </a:solidFill>
                <a:latin typeface="Tahoma" panose="020B0604030504040204" pitchFamily="34" charset="0"/>
                <a:ea typeface="Tahoma" panose="020B0604030504040204" pitchFamily="34" charset="0"/>
                <a:cs typeface="Tahoma" panose="020B0604030504040204" pitchFamily="34" charset="0"/>
              </a:rPr>
              <a:t>drošības pasākumu kvalitāte</a:t>
            </a:r>
          </a:p>
          <a:p>
            <a:pPr marL="342900" lvl="0" indent="-342900" defTabSz="914400">
              <a:spcBef>
                <a:spcPct val="0"/>
              </a:spcBef>
              <a:spcAft>
                <a:spcPts val="1200"/>
              </a:spcAft>
              <a:buFont typeface="Arial" panose="020B0604020202020204" pitchFamily="34" charset="0"/>
              <a:buChar char="•"/>
            </a:pPr>
            <a:r>
              <a:rPr lang="lv-LV"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iesaistāmo </a:t>
            </a:r>
            <a:r>
              <a:rPr lang="lv-LV" sz="1900" dirty="0">
                <a:solidFill>
                  <a:srgbClr val="000000"/>
                </a:solidFill>
                <a:latin typeface="Tahoma" panose="020B0604030504040204" pitchFamily="34" charset="0"/>
                <a:ea typeface="Tahoma" panose="020B0604030504040204" pitchFamily="34" charset="0"/>
                <a:cs typeface="Tahoma" panose="020B0604030504040204" pitchFamily="34" charset="0"/>
              </a:rPr>
              <a:t>institūciju laicīga neinformēšana (apgrūtina resursu plānošanu)</a:t>
            </a:r>
          </a:p>
          <a:p>
            <a:pPr lvl="0" defTabSz="914400">
              <a:spcBef>
                <a:spcPct val="0"/>
              </a:spcBef>
              <a:spcAft>
                <a:spcPts val="3000"/>
              </a:spcAft>
            </a:pPr>
            <a:endParaRPr lang="lv-LV" dirty="0"/>
          </a:p>
        </p:txBody>
      </p:sp>
      <p:sp>
        <p:nvSpPr>
          <p:cNvPr id="13316" name="Text Placeholder 3"/>
          <p:cNvSpPr>
            <a:spLocks noGrp="1"/>
          </p:cNvSpPr>
          <p:nvPr>
            <p:ph type="body" sz="quarter" idx="10"/>
          </p:nvPr>
        </p:nvSpPr>
        <p:spPr/>
        <p:txBody>
          <a:bodyPr/>
          <a:lstStyle/>
          <a:p>
            <a:endParaRPr lang="lv-LV" altLang="lv-LV" smtClean="0"/>
          </a:p>
        </p:txBody>
      </p:sp>
      <p:sp>
        <p:nvSpPr>
          <p:cNvPr id="13317" name="Text Placeholder 4"/>
          <p:cNvSpPr>
            <a:spLocks noGrp="1"/>
          </p:cNvSpPr>
          <p:nvPr>
            <p:ph type="body" sz="quarter" idx="12"/>
          </p:nvPr>
        </p:nvSpPr>
        <p:spPr/>
        <p:txBody>
          <a:bodyPr/>
          <a:lstStyle/>
          <a:p>
            <a:endParaRPr lang="lv-LV" altLang="lv-LV" smtClean="0"/>
          </a:p>
        </p:txBody>
      </p:sp>
      <p:sp>
        <p:nvSpPr>
          <p:cNvPr id="6" name="Slide Number Placeholder 5"/>
          <p:cNvSpPr>
            <a:spLocks noGrp="1"/>
          </p:cNvSpPr>
          <p:nvPr>
            <p:ph type="sldNum" sz="quarter" idx="13"/>
          </p:nvPr>
        </p:nvSpPr>
        <p:spPr/>
        <p:txBody>
          <a:bodyPr/>
          <a:lstStyle/>
          <a:p>
            <a:fld id="{78BF79AE-68AA-44A7-9C5B-5335B4135DBF}" type="slidenum">
              <a:rPr lang="en-US" altLang="lv-LV"/>
              <a:pPr/>
              <a:t>7</a:t>
            </a:fld>
            <a:endParaRPr lang="en-US" altLang="lv-LV"/>
          </a:p>
        </p:txBody>
      </p:sp>
    </p:spTree>
    <p:extLst>
      <p:ext uri="{BB962C8B-B14F-4D97-AF65-F5344CB8AC3E}">
        <p14:creationId xmlns:p14="http://schemas.microsoft.com/office/powerpoint/2010/main" val="1210803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438400" y="466725"/>
            <a:ext cx="6096000" cy="816353"/>
          </a:xfrm>
        </p:spPr>
        <p:txBody>
          <a:bodyPr>
            <a:normAutofit fontScale="90000"/>
          </a:bodyPr>
          <a:lstStyle/>
          <a:p>
            <a:r>
              <a:rPr lang="lv-LV" altLang="lv-LV" dirty="0" smtClean="0"/>
              <a:t>Procedūra pārmaiņu ieviešanai</a:t>
            </a:r>
            <a:r>
              <a:rPr lang="lv-LV" altLang="lv-LV" dirty="0"/>
              <a:t/>
            </a:r>
            <a:br>
              <a:rPr lang="lv-LV" altLang="lv-LV" dirty="0"/>
            </a:br>
            <a:endParaRPr lang="lv-LV" altLang="lv-LV" dirty="0" smtClean="0"/>
          </a:p>
        </p:txBody>
      </p:sp>
      <p:sp>
        <p:nvSpPr>
          <p:cNvPr id="3" name="Text Placeholder 2"/>
          <p:cNvSpPr>
            <a:spLocks noGrp="1"/>
          </p:cNvSpPr>
          <p:nvPr>
            <p:ph type="body" idx="1"/>
          </p:nvPr>
        </p:nvSpPr>
        <p:spPr>
          <a:xfrm>
            <a:off x="736979" y="1528549"/>
            <a:ext cx="7797421" cy="3913590"/>
          </a:xfrm>
        </p:spPr>
        <p:txBody>
          <a:bodyPr>
            <a:normAutofit/>
          </a:bodyPr>
          <a:lstStyle/>
          <a:p>
            <a:pPr marL="285750" lvl="0" indent="-285750" algn="just" defTabSz="914400">
              <a:spcBef>
                <a:spcPct val="0"/>
              </a:spcBef>
              <a:spcAft>
                <a:spcPts val="1200"/>
              </a:spcAft>
              <a:buFont typeface="Arial" panose="020B0604020202020204" pitchFamily="34" charset="0"/>
              <a:buChar char="•"/>
            </a:pPr>
            <a:r>
              <a:rPr lang="lv-LV" sz="1800" dirty="0">
                <a:solidFill>
                  <a:srgbClr val="000000"/>
                </a:solidFill>
                <a:latin typeface="Tahoma" panose="020B0604030504040204" pitchFamily="34" charset="0"/>
                <a:ea typeface="Tahoma" panose="020B0604030504040204" pitchFamily="34" charset="0"/>
                <a:cs typeface="Tahoma" panose="020B0604030504040204" pitchFamily="34" charset="0"/>
              </a:rPr>
              <a:t>Drošības policija pēc Latvijas pasākumu producentu apvienības uzaicinājuma 2018. gada 13. martā piedalījās 4. Latvijas Pasākumu foruma sesijā Valmierā, kura bija veltīta publisko pasākumu drošības jautājumiem. DP piedāvātie risinājumi guva atsaucību</a:t>
            </a:r>
            <a:r>
              <a:rPr lang="lv-LV"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285750" lvl="0" indent="-285750" algn="just" defTabSz="914400">
              <a:spcBef>
                <a:spcPct val="0"/>
              </a:spcBef>
              <a:spcAft>
                <a:spcPts val="1200"/>
              </a:spcAft>
              <a:buFont typeface="Arial" panose="020B0604020202020204" pitchFamily="34" charset="0"/>
              <a:buChar char="•"/>
            </a:pPr>
            <a:r>
              <a:rPr lang="lv-LV" sz="1800" dirty="0" smtClean="0">
                <a:solidFill>
                  <a:srgbClr val="000000"/>
                </a:solidFill>
                <a:latin typeface="Tahoma" panose="020B0604030504040204" pitchFamily="34" charset="0"/>
                <a:ea typeface="Tahoma" panose="020B0604030504040204" pitchFamily="34" charset="0"/>
                <a:cs typeface="Tahoma" panose="020B0604030504040204" pitchFamily="34" charset="0"/>
              </a:rPr>
              <a:t>Likumprojekts ir izsludināts valsts sekretāru sanāksmē (VSS-490) un šobrīd atrodas saskaņošanā, notiek diskusijas par piedāvātajām procedūrām. </a:t>
            </a:r>
            <a:endParaRPr lang="lv-LV"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defTabSz="914400">
              <a:spcBef>
                <a:spcPct val="0"/>
              </a:spcBef>
              <a:spcAft>
                <a:spcPts val="1200"/>
              </a:spcAft>
            </a:pPr>
            <a:endParaRPr lang="lv-LV" dirty="0"/>
          </a:p>
        </p:txBody>
      </p:sp>
      <p:sp>
        <p:nvSpPr>
          <p:cNvPr id="13316" name="Text Placeholder 3"/>
          <p:cNvSpPr>
            <a:spLocks noGrp="1"/>
          </p:cNvSpPr>
          <p:nvPr>
            <p:ph type="body" sz="quarter" idx="10"/>
          </p:nvPr>
        </p:nvSpPr>
        <p:spPr/>
        <p:txBody>
          <a:bodyPr/>
          <a:lstStyle/>
          <a:p>
            <a:endParaRPr lang="lv-LV" altLang="lv-LV" smtClean="0"/>
          </a:p>
        </p:txBody>
      </p:sp>
      <p:sp>
        <p:nvSpPr>
          <p:cNvPr id="13317" name="Text Placeholder 4"/>
          <p:cNvSpPr>
            <a:spLocks noGrp="1"/>
          </p:cNvSpPr>
          <p:nvPr>
            <p:ph type="body" sz="quarter" idx="12"/>
          </p:nvPr>
        </p:nvSpPr>
        <p:spPr/>
        <p:txBody>
          <a:bodyPr/>
          <a:lstStyle/>
          <a:p>
            <a:endParaRPr lang="lv-LV" altLang="lv-LV" smtClean="0"/>
          </a:p>
        </p:txBody>
      </p:sp>
      <p:sp>
        <p:nvSpPr>
          <p:cNvPr id="6" name="Slide Number Placeholder 5"/>
          <p:cNvSpPr>
            <a:spLocks noGrp="1"/>
          </p:cNvSpPr>
          <p:nvPr>
            <p:ph type="sldNum" sz="quarter" idx="13"/>
          </p:nvPr>
        </p:nvSpPr>
        <p:spPr/>
        <p:txBody>
          <a:bodyPr/>
          <a:lstStyle/>
          <a:p>
            <a:fld id="{78BF79AE-68AA-44A7-9C5B-5335B4135DBF}" type="slidenum">
              <a:rPr lang="en-US" altLang="lv-LV"/>
              <a:pPr/>
              <a:t>8</a:t>
            </a:fld>
            <a:endParaRPr lang="en-US" altLang="lv-LV"/>
          </a:p>
        </p:txBody>
      </p:sp>
    </p:spTree>
    <p:extLst>
      <p:ext uri="{BB962C8B-B14F-4D97-AF65-F5344CB8AC3E}">
        <p14:creationId xmlns:p14="http://schemas.microsoft.com/office/powerpoint/2010/main" val="804935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438400" y="466725"/>
            <a:ext cx="6096000" cy="816353"/>
          </a:xfrm>
        </p:spPr>
        <p:txBody>
          <a:bodyPr>
            <a:normAutofit fontScale="90000"/>
          </a:bodyPr>
          <a:lstStyle/>
          <a:p>
            <a:pPr lvl="0" defTabSz="914400"/>
            <a:r>
              <a:rPr lang="lv-LV" sz="2200" dirty="0">
                <a:solidFill>
                  <a:srgbClr val="000000"/>
                </a:solidFill>
                <a:latin typeface="Tahoma" panose="020B0604030504040204" pitchFamily="34" charset="0"/>
                <a:ea typeface="Tahoma" panose="020B0604030504040204" pitchFamily="34" charset="0"/>
                <a:cs typeface="Tahoma" panose="020B0604030504040204" pitchFamily="34" charset="0"/>
              </a:rPr>
              <a:t>Grozījumi Publisku izklaides un svētku pasākumu drošības likumā (1</a:t>
            </a:r>
            <a:r>
              <a:rPr lang="lv-LV"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lv-LV" altLang="lv-LV" dirty="0"/>
              <a:t/>
            </a:r>
            <a:br>
              <a:rPr lang="lv-LV" altLang="lv-LV" dirty="0"/>
            </a:br>
            <a:endParaRPr lang="lv-LV" altLang="lv-LV" dirty="0" smtClean="0"/>
          </a:p>
        </p:txBody>
      </p:sp>
      <p:sp>
        <p:nvSpPr>
          <p:cNvPr id="3" name="Text Placeholder 2"/>
          <p:cNvSpPr>
            <a:spLocks noGrp="1"/>
          </p:cNvSpPr>
          <p:nvPr>
            <p:ph type="body" idx="1"/>
          </p:nvPr>
        </p:nvSpPr>
        <p:spPr>
          <a:xfrm>
            <a:off x="736979" y="1528549"/>
            <a:ext cx="7797421" cy="3913590"/>
          </a:xfrm>
        </p:spPr>
        <p:txBody>
          <a:bodyPr>
            <a:normAutofit lnSpcReduction="10000"/>
          </a:bodyPr>
          <a:lstStyle/>
          <a:p>
            <a:pPr lvl="0" algn="just" defTabSz="914400">
              <a:spcBef>
                <a:spcPct val="0"/>
              </a:spcBef>
              <a:spcAft>
                <a:spcPts val="1200"/>
              </a:spcAft>
            </a:pPr>
            <a:r>
              <a:rPr lang="lv-LV" sz="1800" b="1" dirty="0">
                <a:solidFill>
                  <a:srgbClr val="000000"/>
                </a:solidFill>
                <a:latin typeface="Tahoma" panose="020B0604030504040204" pitchFamily="34" charset="0"/>
                <a:ea typeface="Tahoma" panose="020B0604030504040204" pitchFamily="34" charset="0"/>
                <a:cs typeface="Tahoma" panose="020B0604030504040204" pitchFamily="34" charset="0"/>
              </a:rPr>
              <a:t>Grozījumu mērķis:</a:t>
            </a:r>
          </a:p>
          <a:p>
            <a:pPr marL="285750" lvl="0" indent="-285750" algn="just" defTabSz="914400">
              <a:spcBef>
                <a:spcPct val="0"/>
              </a:spcBef>
              <a:spcAft>
                <a:spcPts val="1200"/>
              </a:spcAft>
              <a:buFont typeface="Arial" panose="020B0604020202020204" pitchFamily="34" charset="0"/>
              <a:buChar char="•"/>
            </a:pPr>
            <a:r>
              <a:rPr lang="lv-LV" sz="1800" dirty="0">
                <a:solidFill>
                  <a:srgbClr val="000000"/>
                </a:solidFill>
                <a:latin typeface="Tahoma" panose="020B0604030504040204" pitchFamily="34" charset="0"/>
                <a:ea typeface="Tahoma" panose="020B0604030504040204" pitchFamily="34" charset="0"/>
                <a:cs typeface="Tahoma" panose="020B0604030504040204" pitchFamily="34" charset="0"/>
              </a:rPr>
              <a:t>Ieviest paaugstināta riska pasākumu kategoriju, kā kritēriju piemērojot apmeklētāju skaitu, kurš pārsniedz 5000 cilvēkus</a:t>
            </a:r>
          </a:p>
          <a:p>
            <a:pPr marL="285750" lvl="0" indent="-285750" algn="just" defTabSz="914400">
              <a:spcBef>
                <a:spcPct val="0"/>
              </a:spcBef>
              <a:spcAft>
                <a:spcPts val="1200"/>
              </a:spcAft>
              <a:buFont typeface="Arial" panose="020B0604020202020204" pitchFamily="34" charset="0"/>
              <a:buChar char="•"/>
            </a:pPr>
            <a:r>
              <a:rPr lang="lv-LV" sz="1800" dirty="0">
                <a:solidFill>
                  <a:srgbClr val="000000"/>
                </a:solidFill>
                <a:latin typeface="Tahoma" panose="020B0604030504040204" pitchFamily="34" charset="0"/>
                <a:ea typeface="Tahoma" panose="020B0604030504040204" pitchFamily="34" charset="0"/>
                <a:cs typeface="Tahoma" panose="020B0604030504040204" pitchFamily="34" charset="0"/>
              </a:rPr>
              <a:t>Noteikt obligāta pasākuma drošības plāna izstrādi paaugstināta riska pasākumiem</a:t>
            </a:r>
          </a:p>
          <a:p>
            <a:pPr marL="285750" lvl="0" indent="-285750" algn="just" defTabSz="914400">
              <a:spcBef>
                <a:spcPct val="0"/>
              </a:spcBef>
              <a:spcAft>
                <a:spcPts val="1200"/>
              </a:spcAft>
              <a:buFont typeface="Arial" panose="020B0604020202020204" pitchFamily="34" charset="0"/>
              <a:buChar char="•"/>
            </a:pPr>
            <a:r>
              <a:rPr lang="lv-LV" sz="1800" dirty="0">
                <a:solidFill>
                  <a:srgbClr val="000000"/>
                </a:solidFill>
                <a:latin typeface="Tahoma" panose="020B0604030504040204" pitchFamily="34" charset="0"/>
                <a:ea typeface="Tahoma" panose="020B0604030504040204" pitchFamily="34" charset="0"/>
                <a:cs typeface="Tahoma" panose="020B0604030504040204" pitchFamily="34" charset="0"/>
              </a:rPr>
              <a:t>Panākt savlaicīgu paaugstināta riska pasākuma saskaņošanu ar atbildīgajiem dienestiem</a:t>
            </a:r>
          </a:p>
          <a:p>
            <a:pPr marL="285750" lvl="0" indent="-285750" algn="just" defTabSz="914400">
              <a:spcBef>
                <a:spcPct val="0"/>
              </a:spcBef>
              <a:spcAft>
                <a:spcPts val="1200"/>
              </a:spcAft>
              <a:buFont typeface="Arial" panose="020B0604020202020204" pitchFamily="34" charset="0"/>
              <a:buChar char="•"/>
            </a:pPr>
            <a:r>
              <a:rPr lang="lv-LV" sz="1800" dirty="0">
                <a:solidFill>
                  <a:srgbClr val="000000"/>
                </a:solidFill>
                <a:latin typeface="Tahoma" panose="020B0604030504040204" pitchFamily="34" charset="0"/>
                <a:ea typeface="Tahoma" panose="020B0604030504040204" pitchFamily="34" charset="0"/>
                <a:cs typeface="Tahoma" panose="020B0604030504040204" pitchFamily="34" charset="0"/>
              </a:rPr>
              <a:t>Likumā paaugstināt prasības par drošību atbildīgajai amatpersonai paaugstināta riska pasākumos:</a:t>
            </a:r>
          </a:p>
          <a:p>
            <a:pPr marL="538163" lvl="1" algn="just" defTabSz="914400">
              <a:spcBef>
                <a:spcPct val="0"/>
              </a:spcBef>
              <a:spcAft>
                <a:spcPts val="1200"/>
              </a:spcAft>
            </a:pPr>
            <a:r>
              <a:rPr lang="lv-LV" sz="1600" dirty="0">
                <a:solidFill>
                  <a:srgbClr val="000000"/>
                </a:solidFill>
                <a:latin typeface="Tahoma" panose="020B0604030504040204" pitchFamily="34" charset="0"/>
                <a:ea typeface="Tahoma" panose="020B0604030504040204" pitchFamily="34" charset="0"/>
                <a:cs typeface="Tahoma" panose="020B0604030504040204" pitchFamily="34" charset="0"/>
              </a:rPr>
              <a:t>+ 2 gadu pieredze (ar pārejas periodu)</a:t>
            </a:r>
          </a:p>
          <a:p>
            <a:pPr marL="538163" lvl="1" algn="just" defTabSz="914400">
              <a:spcBef>
                <a:spcPct val="0"/>
              </a:spcBef>
              <a:spcAft>
                <a:spcPts val="1200"/>
              </a:spcAft>
            </a:pPr>
            <a:r>
              <a:rPr lang="lv-LV" sz="1600" dirty="0">
                <a:solidFill>
                  <a:srgbClr val="000000"/>
                </a:solidFill>
                <a:latin typeface="Tahoma" panose="020B0604030504040204" pitchFamily="34" charset="0"/>
                <a:ea typeface="Tahoma" panose="020B0604030504040204" pitchFamily="34" charset="0"/>
                <a:cs typeface="Tahoma" panose="020B0604030504040204" pitchFamily="34" charset="0"/>
              </a:rPr>
              <a:t>+ Nepieciešamība rīkoties atbilstoši plānam</a:t>
            </a:r>
          </a:p>
          <a:p>
            <a:pPr lvl="0" defTabSz="914400">
              <a:spcBef>
                <a:spcPct val="0"/>
              </a:spcBef>
              <a:spcAft>
                <a:spcPts val="1200"/>
              </a:spcAft>
            </a:pPr>
            <a:endParaRPr lang="lv-LV" dirty="0"/>
          </a:p>
        </p:txBody>
      </p:sp>
      <p:sp>
        <p:nvSpPr>
          <p:cNvPr id="13316" name="Text Placeholder 3"/>
          <p:cNvSpPr>
            <a:spLocks noGrp="1"/>
          </p:cNvSpPr>
          <p:nvPr>
            <p:ph type="body" sz="quarter" idx="10"/>
          </p:nvPr>
        </p:nvSpPr>
        <p:spPr/>
        <p:txBody>
          <a:bodyPr/>
          <a:lstStyle/>
          <a:p>
            <a:endParaRPr lang="lv-LV" altLang="lv-LV" smtClean="0"/>
          </a:p>
        </p:txBody>
      </p:sp>
      <p:sp>
        <p:nvSpPr>
          <p:cNvPr id="13317" name="Text Placeholder 4"/>
          <p:cNvSpPr>
            <a:spLocks noGrp="1"/>
          </p:cNvSpPr>
          <p:nvPr>
            <p:ph type="body" sz="quarter" idx="12"/>
          </p:nvPr>
        </p:nvSpPr>
        <p:spPr/>
        <p:txBody>
          <a:bodyPr/>
          <a:lstStyle/>
          <a:p>
            <a:endParaRPr lang="lv-LV" altLang="lv-LV" smtClean="0"/>
          </a:p>
        </p:txBody>
      </p:sp>
      <p:sp>
        <p:nvSpPr>
          <p:cNvPr id="6" name="Slide Number Placeholder 5"/>
          <p:cNvSpPr>
            <a:spLocks noGrp="1"/>
          </p:cNvSpPr>
          <p:nvPr>
            <p:ph type="sldNum" sz="quarter" idx="13"/>
          </p:nvPr>
        </p:nvSpPr>
        <p:spPr/>
        <p:txBody>
          <a:bodyPr/>
          <a:lstStyle/>
          <a:p>
            <a:fld id="{78BF79AE-68AA-44A7-9C5B-5335B4135DBF}" type="slidenum">
              <a:rPr lang="en-US" altLang="lv-LV"/>
              <a:pPr/>
              <a:t>9</a:t>
            </a:fld>
            <a:endParaRPr lang="en-US" altLang="lv-LV"/>
          </a:p>
        </p:txBody>
      </p:sp>
    </p:spTree>
    <p:extLst>
      <p:ext uri="{BB962C8B-B14F-4D97-AF65-F5344CB8AC3E}">
        <p14:creationId xmlns:p14="http://schemas.microsoft.com/office/powerpoint/2010/main" val="4095101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89_Prezentacija_templateLV</Template>
  <TotalTime>86</TotalTime>
  <Words>589</Words>
  <Application>Microsoft Office PowerPoint</Application>
  <PresentationFormat>On-screen Show (4:3)</PresentationFormat>
  <Paragraphs>68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Tahoma</vt:lpstr>
      <vt:lpstr>Times New Roman</vt:lpstr>
      <vt:lpstr>Verdana</vt:lpstr>
      <vt:lpstr>Wingdings</vt:lpstr>
      <vt:lpstr>89_Prezentacija_templateLV</vt:lpstr>
      <vt:lpstr>Grozījumi Publisko izklaides un svētku pasākumu drošības likumā</vt:lpstr>
      <vt:lpstr>SATURS</vt:lpstr>
      <vt:lpstr>Vispārējā situācija – Eiropa (1) </vt:lpstr>
      <vt:lpstr>Vispārējā situācija – Eiropa (2) </vt:lpstr>
      <vt:lpstr>Vispārējā situācija – Eiropa (3) </vt:lpstr>
      <vt:lpstr>Vispārējā situācija – Latvija (4) </vt:lpstr>
      <vt:lpstr>Pārmaiņu nepieciešamība </vt:lpstr>
      <vt:lpstr>Procedūra pārmaiņu ieviešanai </vt:lpstr>
      <vt:lpstr>Grozījumi Publisku izklaides un svētku pasākumu drošības likumā (1) </vt:lpstr>
      <vt:lpstr>Grozījumi Publisku izklaides un svētku pasākumu drošības likumā (2) </vt:lpstr>
      <vt:lpstr>Grozījumi Publisku izklaides un svētku pasākumu drošības likumā (3) </vt:lpstr>
      <vt:lpstr>Grozījumi Publisku izklaides un svētku pasākumu drošības likumā (4)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37407</cp:lastModifiedBy>
  <cp:revision>24</cp:revision>
  <cp:lastPrinted>2018-10-30T12:54:10Z</cp:lastPrinted>
  <dcterms:created xsi:type="dcterms:W3CDTF">2014-11-20T14:46:47Z</dcterms:created>
  <dcterms:modified xsi:type="dcterms:W3CDTF">2018-10-31T07:00:58Z</dcterms:modified>
</cp:coreProperties>
</file>