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65" r:id="rId6"/>
    <p:sldId id="267" r:id="rId7"/>
    <p:sldId id="266" r:id="rId8"/>
    <p:sldId id="272" r:id="rId9"/>
    <p:sldId id="269" r:id="rId10"/>
    <p:sldId id="258" r:id="rId11"/>
    <p:sldId id="268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2929D-2FEB-4CBC-A882-937C91ABB1EE}" v="74" dt="2020-12-27T18:27:14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int.'!$B$15:$L$15</c:f>
              <c:strCache>
                <c:ptCount val="11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</c:strCache>
            </c:strRef>
          </c:cat>
          <c:val>
            <c:numRef>
              <c:f>'Pieauguma int.'!$B$17:$N$17</c:f>
              <c:numCache>
                <c:formatCode>General</c:formatCode>
                <c:ptCount val="13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3-4E57-B890-6E94E3C41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381568"/>
        <c:axId val="182653696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Pieauguma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2829014472554707E-2"/>
                  <c:y val="-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3-4E57-B890-6E94E3C41E6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12C-436A-AB06-2D2D8DCDE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int.'!$B$15:$N$15</c:f>
              <c:strCache>
                <c:ptCount val="13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</c:strCache>
            </c:strRef>
          </c:cat>
          <c:val>
            <c:numRef>
              <c:f>'Pieauguma int.'!$B$16:$N$16</c:f>
              <c:numCache>
                <c:formatCode>0.0</c:formatCode>
                <c:ptCount val="13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13-4E57-B890-6E94E3C41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681600"/>
        <c:axId val="182655232"/>
      </c:lineChart>
      <c:catAx>
        <c:axId val="1823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2653696"/>
        <c:crosses val="autoZero"/>
        <c:auto val="1"/>
        <c:lblAlgn val="ctr"/>
        <c:lblOffset val="100"/>
        <c:noMultiLvlLbl val="0"/>
      </c:catAx>
      <c:valAx>
        <c:axId val="18265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2381568"/>
        <c:crosses val="autoZero"/>
        <c:crossBetween val="between"/>
      </c:valAx>
      <c:valAx>
        <c:axId val="1826552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2681600"/>
        <c:crosses val="max"/>
        <c:crossBetween val="between"/>
      </c:valAx>
      <c:catAx>
        <c:axId val="18268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655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74068756699382"/>
          <c:y val="2.5190874071099208E-2"/>
          <c:w val="0.61621725302740826"/>
          <c:h val="0.80687135772950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49.ned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Patversme</c:v>
                </c:pt>
                <c:pt idx="7">
                  <c:v>Ieslodzījuma vieta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31.978931527464258</c:v>
                </c:pt>
                <c:pt idx="1">
                  <c:v>14.522197140707299</c:v>
                </c:pt>
                <c:pt idx="2">
                  <c:v>21.444695259593679</c:v>
                </c:pt>
                <c:pt idx="3">
                  <c:v>20.090293453724605</c:v>
                </c:pt>
                <c:pt idx="4">
                  <c:v>7.2987208427389012</c:v>
                </c:pt>
                <c:pt idx="5">
                  <c:v>2.6335590669676447</c:v>
                </c:pt>
                <c:pt idx="6">
                  <c:v>0</c:v>
                </c:pt>
                <c:pt idx="7">
                  <c:v>0.11286681715575621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1-476B-B5BF-B1929EF4DBE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50.ned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Patversme</c:v>
                </c:pt>
                <c:pt idx="7">
                  <c:v>Ieslodzījuma vieta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31.165509682133724</c:v>
                </c:pt>
                <c:pt idx="1">
                  <c:v>26.598465473145779</c:v>
                </c:pt>
                <c:pt idx="2">
                  <c:v>17.866276945560834</c:v>
                </c:pt>
                <c:pt idx="3">
                  <c:v>13.993423456339057</c:v>
                </c:pt>
                <c:pt idx="4">
                  <c:v>4.7497259773474605</c:v>
                </c:pt>
                <c:pt idx="5">
                  <c:v>1.7537449762513702</c:v>
                </c:pt>
                <c:pt idx="6">
                  <c:v>0.10960906101571063</c:v>
                </c:pt>
                <c:pt idx="7">
                  <c:v>1.4979905005480454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1-476B-B5BF-B1929EF4DBE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51.ned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Patversme</c:v>
                </c:pt>
                <c:pt idx="7">
                  <c:v>Ieslodzījuma vieta</c:v>
                </c:pt>
              </c:strCache>
            </c:strRef>
          </c:cat>
          <c:val>
            <c:numRef>
              <c:f>Sheet1!$E$2:$E$9</c:f>
              <c:numCache>
                <c:formatCode>0.0</c:formatCode>
                <c:ptCount val="8"/>
                <c:pt idx="0">
                  <c:v>27.91846819024089</c:v>
                </c:pt>
                <c:pt idx="1">
                  <c:v>23.409512044471896</c:v>
                </c:pt>
                <c:pt idx="2">
                  <c:v>19.209388511426805</c:v>
                </c:pt>
                <c:pt idx="3">
                  <c:v>18.715256331068559</c:v>
                </c:pt>
                <c:pt idx="4">
                  <c:v>5.342804200123533</c:v>
                </c:pt>
                <c:pt idx="5">
                  <c:v>1.7912291537986411</c:v>
                </c:pt>
                <c:pt idx="6">
                  <c:v>6.1766522544780732E-2</c:v>
                </c:pt>
                <c:pt idx="7">
                  <c:v>0.61766522544780733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0-4272-AA08-DA16A6118BD6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52.ned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Patversme</c:v>
                </c:pt>
                <c:pt idx="7">
                  <c:v>Ieslodzījuma vieta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35.094715852442675</c:v>
                </c:pt>
                <c:pt idx="1">
                  <c:v>18.544366899302094</c:v>
                </c:pt>
                <c:pt idx="2">
                  <c:v>17.746759720837488</c:v>
                </c:pt>
                <c:pt idx="3">
                  <c:v>15.403788634097706</c:v>
                </c:pt>
                <c:pt idx="4">
                  <c:v>6.4805583250249255</c:v>
                </c:pt>
                <c:pt idx="5">
                  <c:v>2.6420737786640078</c:v>
                </c:pt>
                <c:pt idx="6">
                  <c:v>1.5952143569292123</c:v>
                </c:pt>
                <c:pt idx="7">
                  <c:v>0.8973080757726819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A-4C5D-AFEF-7E39263B8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4611328"/>
        <c:axId val="224613120"/>
      </c:barChart>
      <c:catAx>
        <c:axId val="22461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4613120"/>
        <c:crosses val="autoZero"/>
        <c:auto val="1"/>
        <c:lblAlgn val="ctr"/>
        <c:lblOffset val="100"/>
        <c:noMultiLvlLbl val="0"/>
      </c:catAx>
      <c:valAx>
        <c:axId val="22461312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461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9596092052605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6EB-404F-A34B-4BF59458EC2E}"/>
                </c:ext>
              </c:extLst>
            </c:dLbl>
            <c:dLbl>
              <c:idx val="5"/>
              <c:layout>
                <c:manualLayout>
                  <c:x val="1.3313553197154703E-5"/>
                  <c:y val="1.8394342154068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6EB-404F-A34B-4BF59458E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Sheet2!$N$30:$N$38</c:f>
              <c:strCache>
                <c:ptCount val="9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</c:strCache>
            </c:strRef>
          </c:cat>
          <c:val>
            <c:numRef>
              <c:f>Sheet2!$O$30:$O$38</c:f>
              <c:numCache>
                <c:formatCode>General</c:formatCode>
                <c:ptCount val="9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B-404F-A34B-4BF59458E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7456"/>
        <c:axId val="122468992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7D-4B6E-AA21-B21104B42C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7D-4B6E-AA21-B21104B42C5E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EB-404F-A34B-4BF59458EC2E}"/>
                </c:ext>
              </c:extLst>
            </c:dLbl>
            <c:dLbl>
              <c:idx val="3"/>
              <c:layout>
                <c:manualLayout>
                  <c:x val="1.2977956559777853E-2"/>
                  <c:y val="2.547951917318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EB-404F-A34B-4BF59458EC2E}"/>
                </c:ext>
              </c:extLst>
            </c:dLbl>
            <c:dLbl>
              <c:idx val="4"/>
              <c:layout>
                <c:manualLayout>
                  <c:x val="1.4752843394575678E-2"/>
                  <c:y val="3.83893413933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EB-404F-A34B-4BF59458EC2E}"/>
                </c:ext>
              </c:extLst>
            </c:dLbl>
            <c:dLbl>
              <c:idx val="5"/>
              <c:layout>
                <c:manualLayout>
                  <c:x val="8.4674198333903918E-3"/>
                  <c:y val="-2.5782644326871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EB-404F-A34B-4BF59458EC2E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EB-404F-A34B-4BF59458EC2E}"/>
                </c:ext>
              </c:extLst>
            </c:dLbl>
            <c:dLbl>
              <c:idx val="7"/>
              <c:layout>
                <c:manualLayout>
                  <c:x val="1.0869565217391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7D-4B6E-AA21-B21104B42C5E}"/>
                </c:ext>
              </c:extLst>
            </c:dLbl>
            <c:dLbl>
              <c:idx val="8"/>
              <c:layout>
                <c:manualLayout>
                  <c:x val="1.2077294685990338E-3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7D-4B6E-AA21-B21104B42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Sheet2!$P$30:$P$38</c:f>
              <c:numCache>
                <c:formatCode>0.0</c:formatCode>
                <c:ptCount val="9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EB-404F-A34B-4BF59458E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69472"/>
        <c:axId val="137367936"/>
      </c:lineChart>
      <c:catAx>
        <c:axId val="1224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2468992"/>
        <c:crosses val="autoZero"/>
        <c:auto val="1"/>
        <c:lblAlgn val="ctr"/>
        <c:lblOffset val="100"/>
        <c:noMultiLvlLbl val="0"/>
      </c:catAx>
      <c:valAx>
        <c:axId val="122468992"/>
        <c:scaling>
          <c:orientation val="minMax"/>
          <c:max val="6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2467456"/>
        <c:crosses val="autoZero"/>
        <c:crossBetween val="between"/>
      </c:valAx>
      <c:valAx>
        <c:axId val="137367936"/>
        <c:scaling>
          <c:orientation val="minMax"/>
          <c:max val="11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7369472"/>
        <c:crosses val="max"/>
        <c:crossBetween val="between"/>
      </c:valAx>
      <c:catAx>
        <c:axId val="13736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36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9884129088688E-2"/>
          <c:y val="3.4492334890967771E-2"/>
          <c:w val="0.8605552694586065"/>
          <c:h val="0.75075132303991043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A8-429C-96B7-D3CFA6FD894F}"/>
                </c:ext>
              </c:extLst>
            </c:dLbl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62-4852-AB39-0E5AD9E2A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Sheet3!$Q$2:$Q$106</c:f>
              <c:numCache>
                <c:formatCode>m/d/yyyy</c:formatCode>
                <c:ptCount val="105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</c:numCache>
            </c:numRef>
          </c:cat>
          <c:val>
            <c:numRef>
              <c:f>Sheet3!$R$2:$R$106</c:f>
              <c:numCache>
                <c:formatCode>General</c:formatCode>
                <c:ptCount val="105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2-4852-AB39-0E5AD9E2AECC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9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8-429C-96B7-D3CFA6FD894F}"/>
                </c:ext>
              </c:extLst>
            </c:dLbl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62-4852-AB39-0E5AD9E2A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Sheet3!$Q$2:$Q$106</c:f>
              <c:numCache>
                <c:formatCode>m/d/yyyy</c:formatCode>
                <c:ptCount val="105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</c:numCache>
            </c:numRef>
          </c:cat>
          <c:val>
            <c:numRef>
              <c:f>Sheet3!$S$2:$S$106</c:f>
              <c:numCache>
                <c:formatCode>General</c:formatCode>
                <c:ptCount val="105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  <c:pt idx="91">
                  <c:v>8810</c:v>
                </c:pt>
                <c:pt idx="92">
                  <c:v>8785</c:v>
                </c:pt>
                <c:pt idx="93">
                  <c:v>9118</c:v>
                </c:pt>
                <c:pt idx="94">
                  <c:v>9228</c:v>
                </c:pt>
                <c:pt idx="95">
                  <c:v>9434</c:v>
                </c:pt>
                <c:pt idx="96">
                  <c:v>9510</c:v>
                </c:pt>
                <c:pt idx="97">
                  <c:v>9627</c:v>
                </c:pt>
                <c:pt idx="98">
                  <c:v>9815</c:v>
                </c:pt>
                <c:pt idx="99">
                  <c:v>10295</c:v>
                </c:pt>
                <c:pt idx="100">
                  <c:v>10728</c:v>
                </c:pt>
                <c:pt idx="101">
                  <c:v>11108</c:v>
                </c:pt>
                <c:pt idx="102">
                  <c:v>11094</c:v>
                </c:pt>
                <c:pt idx="103">
                  <c:v>10833</c:v>
                </c:pt>
                <c:pt idx="104">
                  <c:v>10715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62-4852-AB39-0E5AD9E2AECC}"/>
            </c:ext>
          </c:extLst>
        </c:ser>
        <c:ser>
          <c:idx val="2"/>
          <c:order val="2"/>
          <c:marker>
            <c:symbol val="none"/>
          </c:marker>
          <c:cat>
            <c:numRef>
              <c:f>Sheet3!$Q$2:$Q$106</c:f>
              <c:numCache>
                <c:formatCode>m/d/yyyy</c:formatCode>
                <c:ptCount val="105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</c:numCache>
            </c:numRef>
          </c:cat>
          <c:val>
            <c:numRef>
              <c:f>Sheet1!$H$79</c:f>
              <c:numCache>
                <c:formatCode>0</c:formatCode>
                <c:ptCount val="1"/>
                <c:pt idx="0">
                  <c:v>778.57142857142856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62-4852-AB39-0E5AD9E2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281344"/>
        <c:axId val="37356672"/>
      </c:lineChart>
      <c:dateAx>
        <c:axId val="122281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356672"/>
        <c:crosses val="autoZero"/>
        <c:auto val="1"/>
        <c:lblOffset val="100"/>
        <c:baseTimeUnit val="days"/>
      </c:dateAx>
      <c:valAx>
        <c:axId val="37356672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228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1368572503378479E-2"/>
          <c:y val="0.88784311431922402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49518980043995E-2"/>
          <c:y val="1.6795337309870546E-2"/>
          <c:w val="0.93125670356630863"/>
          <c:h val="0.848053852278906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'Vecuma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'Vecuma gr'!$S$7:$S$48</c:f>
              <c:numCache>
                <c:formatCode>General</c:formatCode>
                <c:ptCount val="42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  <c:pt idx="38">
                  <c:v>222</c:v>
                </c:pt>
                <c:pt idx="39">
                  <c:v>169</c:v>
                </c:pt>
                <c:pt idx="40">
                  <c:v>182</c:v>
                </c:pt>
                <c:pt idx="41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E-492B-BCE6-2965F03362E2}"/>
            </c:ext>
          </c:extLst>
        </c:ser>
        <c:ser>
          <c:idx val="1"/>
          <c:order val="1"/>
          <c:tx>
            <c:strRef>
              <c:f>'Vecuma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numRef>
              <c:f>'Vecuma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'Vecuma gr'!$T$7:$T$48</c:f>
              <c:numCache>
                <c:formatCode>General</c:formatCode>
                <c:ptCount val="42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  <c:pt idx="38">
                  <c:v>1898</c:v>
                </c:pt>
                <c:pt idx="39">
                  <c:v>1949</c:v>
                </c:pt>
                <c:pt idx="40">
                  <c:v>2438</c:v>
                </c:pt>
                <c:pt idx="41">
                  <c:v>2583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E-492B-BCE6-2965F03362E2}"/>
            </c:ext>
          </c:extLst>
        </c:ser>
        <c:ser>
          <c:idx val="2"/>
          <c:order val="2"/>
          <c:tx>
            <c:strRef>
              <c:f>'Vecuma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'Vecuma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'Vecuma gr'!$U$7:$U$48</c:f>
              <c:numCache>
                <c:formatCode>General</c:formatCode>
                <c:ptCount val="42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  <c:pt idx="38">
                  <c:v>1272</c:v>
                </c:pt>
                <c:pt idx="39">
                  <c:v>1154</c:v>
                </c:pt>
                <c:pt idx="40">
                  <c:v>1537</c:v>
                </c:pt>
                <c:pt idx="41">
                  <c:v>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EE-492B-BCE6-2965F03362E2}"/>
            </c:ext>
          </c:extLst>
        </c:ser>
        <c:ser>
          <c:idx val="3"/>
          <c:order val="3"/>
          <c:tx>
            <c:strRef>
              <c:f>'Vecuma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numRef>
              <c:f>'Vecuma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'Vecuma gr'!$V$7:$V$48</c:f>
              <c:numCache>
                <c:formatCode>General</c:formatCode>
                <c:ptCount val="42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  <c:pt idx="38">
                  <c:v>942</c:v>
                </c:pt>
                <c:pt idx="39">
                  <c:v>894</c:v>
                </c:pt>
                <c:pt idx="40">
                  <c:v>1108</c:v>
                </c:pt>
                <c:pt idx="41">
                  <c:v>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EE-492B-BCE6-2965F0336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2349056"/>
        <c:axId val="122350592"/>
      </c:barChart>
      <c:catAx>
        <c:axId val="1223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22350592"/>
        <c:crosses val="autoZero"/>
        <c:auto val="1"/>
        <c:lblAlgn val="ctr"/>
        <c:lblOffset val="100"/>
        <c:noMultiLvlLbl val="0"/>
      </c:catAx>
      <c:valAx>
        <c:axId val="1223505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2349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390286811974589"/>
          <c:y val="0.91899250299563029"/>
          <c:w val="0.47460972269770624"/>
          <c:h val="8.100749700436969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36402712426381E-2"/>
          <c:y val="2.2907425781589427E-2"/>
          <c:w val="0.92319696842771071"/>
          <c:h val="0.89595196187989656"/>
        </c:manualLayout>
      </c:layout>
      <c:areaChart>
        <c:grouping val="standard"/>
        <c:varyColors val="0"/>
        <c:ser>
          <c:idx val="4"/>
          <c:order val="4"/>
          <c:tx>
            <c:strRef>
              <c:f>'Vecuma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numRef>
              <c:f>'Vecuma gr'!$R$6:$R$48</c:f>
              <c:numCache>
                <c:formatCode>General</c:formatCode>
                <c:ptCount val="43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</c:numCache>
            </c:numRef>
          </c:cat>
          <c:val>
            <c:numRef>
              <c:f>'Vecuma gr'!$AB$6:$AB$48</c:f>
              <c:numCache>
                <c:formatCode>0.0</c:formatCode>
                <c:ptCount val="43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E-4B3F-91CE-553898295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15616"/>
        <c:axId val="122817152"/>
      </c:areaChart>
      <c:lineChart>
        <c:grouping val="standard"/>
        <c:varyColors val="0"/>
        <c:ser>
          <c:idx val="0"/>
          <c:order val="0"/>
          <c:tx>
            <c:strRef>
              <c:f>'Vecuma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'Vecuma gr'!$R$6:$R$48</c:f>
              <c:numCache>
                <c:formatCode>General</c:formatCode>
                <c:ptCount val="43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</c:numCache>
            </c:numRef>
          </c:cat>
          <c:val>
            <c:numRef>
              <c:f>'Vecuma gr'!$X$6:$X$48</c:f>
              <c:numCache>
                <c:formatCode>0.0</c:formatCode>
                <c:ptCount val="43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3EE-4B3F-91CE-55389829570B}"/>
            </c:ext>
          </c:extLst>
        </c:ser>
        <c:ser>
          <c:idx val="1"/>
          <c:order val="1"/>
          <c:tx>
            <c:strRef>
              <c:f>'Vecuma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'Vecuma gr'!$R$6:$R$48</c:f>
              <c:numCache>
                <c:formatCode>General</c:formatCode>
                <c:ptCount val="43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</c:numCache>
            </c:numRef>
          </c:cat>
          <c:val>
            <c:numRef>
              <c:f>'Vecuma gr'!$Y$6:$Y$48</c:f>
              <c:numCache>
                <c:formatCode>0.0</c:formatCode>
                <c:ptCount val="43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3EE-4B3F-91CE-55389829570B}"/>
            </c:ext>
          </c:extLst>
        </c:ser>
        <c:ser>
          <c:idx val="2"/>
          <c:order val="2"/>
          <c:tx>
            <c:strRef>
              <c:f>'Vecuma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'Vecuma gr'!$R$6:$R$48</c:f>
              <c:numCache>
                <c:formatCode>General</c:formatCode>
                <c:ptCount val="43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</c:numCache>
            </c:numRef>
          </c:cat>
          <c:val>
            <c:numRef>
              <c:f>'Vecuma gr'!$Z$6:$Z$48</c:f>
              <c:numCache>
                <c:formatCode>0.0</c:formatCode>
                <c:ptCount val="43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3EE-4B3F-91CE-55389829570B}"/>
            </c:ext>
          </c:extLst>
        </c:ser>
        <c:ser>
          <c:idx val="3"/>
          <c:order val="3"/>
          <c:tx>
            <c:strRef>
              <c:f>'Vecuma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'Vecuma gr'!$R$6:$R$48</c:f>
              <c:numCache>
                <c:formatCode>General</c:formatCode>
                <c:ptCount val="43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</c:numCache>
            </c:numRef>
          </c:cat>
          <c:val>
            <c:numRef>
              <c:f>'Vecuma gr'!$AA$6:$AA$48</c:f>
              <c:numCache>
                <c:formatCode>0.0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3EE-4B3F-91CE-553898295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15616"/>
        <c:axId val="122817152"/>
      </c:lineChart>
      <c:catAx>
        <c:axId val="1228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2817152"/>
        <c:crosses val="autoZero"/>
        <c:auto val="1"/>
        <c:lblAlgn val="ctr"/>
        <c:lblOffset val="100"/>
        <c:noMultiLvlLbl val="0"/>
      </c:catAx>
      <c:valAx>
        <c:axId val="12281715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2815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8312792422686295E-2"/>
          <c:y val="6.158105851579445E-2"/>
          <c:w val="0.2316168207751472"/>
          <c:h val="0.5067674095748873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56218254217366E-2"/>
          <c:y val="1.4229206359911649E-2"/>
          <c:w val="0.91639814010551746"/>
          <c:h val="0.81631657927127399"/>
        </c:manualLayout>
      </c:layout>
      <c:areaChart>
        <c:grouping val="standard"/>
        <c:varyColors val="0"/>
        <c:ser>
          <c:idx val="6"/>
          <c:order val="6"/>
          <c:tx>
            <c:strRef>
              <c:f>LV_reg!$Y$2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LV_reg!$C$5:$C$42</c:f>
              <c:strCache>
                <c:ptCount val="38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</c:strCache>
            </c:strRef>
          </c:cat>
          <c:val>
            <c:numRef>
              <c:f>LV_reg!$Y$5:$Y$47</c:f>
              <c:numCache>
                <c:formatCode>0.0</c:formatCode>
                <c:ptCount val="43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  <c:pt idx="41">
                  <c:v>501.41460691011514</c:v>
                </c:pt>
                <c:pt idx="42">
                  <c:v>554.95716595276588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B-400B-A447-9C731C7CF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078528"/>
        <c:axId val="123080064"/>
      </c:areaChart>
      <c:lineChart>
        <c:grouping val="standard"/>
        <c:varyColors val="0"/>
        <c:ser>
          <c:idx val="0"/>
          <c:order val="0"/>
          <c:tx>
            <c:strRef>
              <c:f>LV_reg!$F$2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LV_reg!$F$5:$F$47</c:f>
              <c:numCache>
                <c:formatCode>0.0</c:formatCode>
                <c:ptCount val="43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  <c:pt idx="41">
                  <c:v>231.14117103197248</c:v>
                </c:pt>
                <c:pt idx="42">
                  <c:v>296.52705184642235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CB-400B-A447-9C731C7CF0BE}"/>
            </c:ext>
          </c:extLst>
        </c:ser>
        <c:ser>
          <c:idx val="1"/>
          <c:order val="1"/>
          <c:tx>
            <c:strRef>
              <c:f>LV_reg!$I$2</c:f>
              <c:strCache>
                <c:ptCount val="1"/>
                <c:pt idx="0">
                  <c:v>Latgale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LV_reg!$I$5:$I$47</c:f>
              <c:numCache>
                <c:formatCode>0.0</c:formatCode>
                <c:ptCount val="43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  <c:pt idx="41">
                  <c:v>852.33604635970278</c:v>
                </c:pt>
                <c:pt idx="42">
                  <c:v>898.44980901216638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CCB-400B-A447-9C731C7CF0BE}"/>
            </c:ext>
          </c:extLst>
        </c:ser>
        <c:ser>
          <c:idx val="3"/>
          <c:order val="2"/>
          <c:tx>
            <c:strRef>
              <c:f>LV_reg!$L$2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LV_reg!$L$5:$L$47</c:f>
              <c:numCache>
                <c:formatCode>0.0</c:formatCode>
                <c:ptCount val="43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  <c:pt idx="41">
                  <c:v>396.66584814983713</c:v>
                </c:pt>
                <c:pt idx="42">
                  <c:v>441.72924722536283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CB-400B-A447-9C731C7CF0BE}"/>
            </c:ext>
          </c:extLst>
        </c:ser>
        <c:ser>
          <c:idx val="2"/>
          <c:order val="3"/>
          <c:tx>
            <c:strRef>
              <c:f>LV_reg!$O$2</c:f>
              <c:strCache>
                <c:ptCount val="1"/>
                <c:pt idx="0">
                  <c:v>Rīga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LV_reg!$O$5:$O$47</c:f>
              <c:numCache>
                <c:formatCode>0.0</c:formatCode>
                <c:ptCount val="43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  <c:pt idx="41">
                  <c:v>561.00560531382484</c:v>
                </c:pt>
                <c:pt idx="42">
                  <c:v>623.91916713825492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CCB-400B-A447-9C731C7CF0BE}"/>
            </c:ext>
          </c:extLst>
        </c:ser>
        <c:ser>
          <c:idx val="4"/>
          <c:order val="4"/>
          <c:tx>
            <c:strRef>
              <c:f>LV_reg!$R$2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LV_reg!$R$5:$R$47</c:f>
              <c:numCache>
                <c:formatCode>0.0</c:formatCode>
                <c:ptCount val="43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  <c:pt idx="41">
                  <c:v>193.98694215320131</c:v>
                </c:pt>
                <c:pt idx="42">
                  <c:v>232.67685859372898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CCB-400B-A447-9C731C7CF0BE}"/>
            </c:ext>
          </c:extLst>
        </c:ser>
        <c:ser>
          <c:idx val="5"/>
          <c:order val="5"/>
          <c:tx>
            <c:strRef>
              <c:f>LV_reg!$U$2</c:f>
              <c:strCache>
                <c:ptCount val="1"/>
                <c:pt idx="0">
                  <c:v>Zemgale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LV_reg!$U$5:$U$47</c:f>
              <c:numCache>
                <c:formatCode>0.0</c:formatCode>
                <c:ptCount val="43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  <c:pt idx="41">
                  <c:v>638.21196452062463</c:v>
                </c:pt>
                <c:pt idx="42">
                  <c:v>681.1935866209933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CCB-400B-A447-9C731C7CF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78528"/>
        <c:axId val="123080064"/>
      </c:lineChart>
      <c:catAx>
        <c:axId val="12307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3080064"/>
        <c:crosses val="autoZero"/>
        <c:auto val="1"/>
        <c:lblAlgn val="ctr"/>
        <c:lblOffset val="100"/>
        <c:noMultiLvlLbl val="0"/>
      </c:catAx>
      <c:valAx>
        <c:axId val="123080064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3078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87799079462898"/>
          <c:y val="2.016391280107406E-2"/>
          <c:w val="0.19498995987761586"/>
          <c:h val="0.5988633840901350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2076533911516E-2"/>
          <c:y val="3.439279392401532E-2"/>
          <c:w val="0.92242268629464796"/>
          <c:h val="0.7427487820987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'[Novadi_Intesitate_Testi uz 1000_nov_dec (2).xlsx]Novadi_Intens_Testi_nov_dec'!$E$2</c:f>
              <c:strCache>
                <c:ptCount val="1"/>
                <c:pt idx="0">
                  <c:v>Intens nov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'[Novadi_Intesitate_Testi uz 1000_nov_dec (2).xlsx]Novadi_Intens_Testi_nov_dec'!$A$3:$A$11</c:f>
              <c:strCache>
                <c:ptCount val="9"/>
                <c:pt idx="0">
                  <c:v>Daugavpils</c:v>
                </c:pt>
                <c:pt idx="1">
                  <c:v>Rīga</c:v>
                </c:pt>
                <c:pt idx="2">
                  <c:v>Jūrmala</c:v>
                </c:pt>
                <c:pt idx="3">
                  <c:v>Rēzekne</c:v>
                </c:pt>
                <c:pt idx="4">
                  <c:v>Jēkabpils</c:v>
                </c:pt>
                <c:pt idx="5">
                  <c:v>Jelgava</c:v>
                </c:pt>
                <c:pt idx="6">
                  <c:v>Valmiera</c:v>
                </c:pt>
                <c:pt idx="7">
                  <c:v>Liepāja</c:v>
                </c:pt>
                <c:pt idx="8">
                  <c:v>Ventspils</c:v>
                </c:pt>
              </c:strCache>
            </c:strRef>
          </c:cat>
          <c:val>
            <c:numRef>
              <c:f>'[Novadi_Intesitate_Testi uz 1000_nov_dec (2).xlsx]Novadi_Intens_Testi_nov_dec'!$E$3:$E$11</c:f>
              <c:numCache>
                <c:formatCode>0.0</c:formatCode>
                <c:ptCount val="9"/>
                <c:pt idx="0">
                  <c:v>1486.6108178780689</c:v>
                </c:pt>
                <c:pt idx="1">
                  <c:v>793.84901377459232</c:v>
                </c:pt>
                <c:pt idx="2">
                  <c:v>656.86771414090219</c:v>
                </c:pt>
                <c:pt idx="3">
                  <c:v>639.82746225736878</c:v>
                </c:pt>
                <c:pt idx="4">
                  <c:v>520.92770429425616</c:v>
                </c:pt>
                <c:pt idx="5">
                  <c:v>503.82334024154937</c:v>
                </c:pt>
                <c:pt idx="6">
                  <c:v>350.27027027027026</c:v>
                </c:pt>
                <c:pt idx="7">
                  <c:v>281.38371165421711</c:v>
                </c:pt>
                <c:pt idx="8">
                  <c:v>154.17284812519998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6-493E-9739-12F7F007B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9491712"/>
        <c:axId val="129493248"/>
      </c:barChart>
      <c:lineChart>
        <c:grouping val="standard"/>
        <c:varyColors val="0"/>
        <c:ser>
          <c:idx val="1"/>
          <c:order val="1"/>
          <c:tx>
            <c:strRef>
              <c:f>'[Novadi_Intesitate_Testi uz 1000_nov_dec (2).xlsx]Novadi_Intens_Testi_nov_dec'!$F$2</c:f>
              <c:strCache>
                <c:ptCount val="1"/>
                <c:pt idx="0">
                  <c:v>Testi uz1000 nov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'[Novadi_Intesitate_Testi uz 1000_nov_dec (2).xlsx]Novadi_Intens_Testi_nov_dec'!$A$3:$A$11</c:f>
              <c:strCache>
                <c:ptCount val="9"/>
                <c:pt idx="0">
                  <c:v>Daugavpils</c:v>
                </c:pt>
                <c:pt idx="1">
                  <c:v>Rīga</c:v>
                </c:pt>
                <c:pt idx="2">
                  <c:v>Jūrmala</c:v>
                </c:pt>
                <c:pt idx="3">
                  <c:v>Rēzekne</c:v>
                </c:pt>
                <c:pt idx="4">
                  <c:v>Jēkabpils</c:v>
                </c:pt>
                <c:pt idx="5">
                  <c:v>Jelgava</c:v>
                </c:pt>
                <c:pt idx="6">
                  <c:v>Valmiera</c:v>
                </c:pt>
                <c:pt idx="7">
                  <c:v>Liepāja</c:v>
                </c:pt>
                <c:pt idx="8">
                  <c:v>Ventspils</c:v>
                </c:pt>
              </c:strCache>
            </c:strRef>
          </c:cat>
          <c:val>
            <c:numRef>
              <c:f>'[Novadi_Intesitate_Testi uz 1000_nov_dec (2).xlsx]Novadi_Intens_Testi_nov_dec'!$F$3:$F$11</c:f>
              <c:numCache>
                <c:formatCode>General</c:formatCode>
                <c:ptCount val="9"/>
                <c:pt idx="0">
                  <c:v>34.9</c:v>
                </c:pt>
                <c:pt idx="1">
                  <c:v>33.5</c:v>
                </c:pt>
                <c:pt idx="2">
                  <c:v>31</c:v>
                </c:pt>
                <c:pt idx="3">
                  <c:v>21.5</c:v>
                </c:pt>
                <c:pt idx="4">
                  <c:v>33.1</c:v>
                </c:pt>
                <c:pt idx="5">
                  <c:v>23.9</c:v>
                </c:pt>
                <c:pt idx="6">
                  <c:v>29.1</c:v>
                </c:pt>
                <c:pt idx="7">
                  <c:v>28.3</c:v>
                </c:pt>
                <c:pt idx="8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06-493E-9739-12F7F007B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15648"/>
        <c:axId val="129114112"/>
      </c:lineChart>
      <c:catAx>
        <c:axId val="1294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493248"/>
        <c:crosses val="autoZero"/>
        <c:auto val="1"/>
        <c:lblAlgn val="ctr"/>
        <c:lblOffset val="100"/>
        <c:noMultiLvlLbl val="0"/>
      </c:catAx>
      <c:valAx>
        <c:axId val="12949324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491712"/>
        <c:crosses val="autoZero"/>
        <c:crossBetween val="between"/>
      </c:valAx>
      <c:valAx>
        <c:axId val="129114112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115648"/>
        <c:crosses val="max"/>
        <c:crossBetween val="between"/>
      </c:valAx>
      <c:catAx>
        <c:axId val="12911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1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822331516252776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94-464F-805E-F3299BECE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Sheet3!$U$2:$U$106</c:f>
              <c:numCache>
                <c:formatCode>m/d/yyyy</c:formatCode>
                <c:ptCount val="105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</c:numCache>
            </c:numRef>
          </c:cat>
          <c:val>
            <c:numRef>
              <c:f>Sheet3!$V$2:$V$106</c:f>
              <c:numCache>
                <c:formatCode>General</c:formatCode>
                <c:ptCount val="105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4-464F-805E-F3299BECE4EC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94-464F-805E-F3299BECE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Sheet3!$U$2:$U$106</c:f>
              <c:numCache>
                <c:formatCode>m/d/yyyy</c:formatCode>
                <c:ptCount val="105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</c:numCache>
            </c:numRef>
          </c:cat>
          <c:val>
            <c:numRef>
              <c:f>Sheet3!$W$2:$W$106</c:f>
              <c:numCache>
                <c:formatCode>General</c:formatCode>
                <c:ptCount val="105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94-464F-805E-F3299BECE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165568"/>
        <c:axId val="129179648"/>
      </c:lineChart>
      <c:dateAx>
        <c:axId val="129165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179648"/>
        <c:crosses val="autoZero"/>
        <c:auto val="1"/>
        <c:lblOffset val="100"/>
        <c:baseTimeUnit val="days"/>
      </c:dateAx>
      <c:valAx>
        <c:axId val="129179648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1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203511885977332E-2"/>
          <c:y val="2.1048557275525553E-2"/>
          <c:w val="0.93967410094491099"/>
          <c:h val="0.86748271632178109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Sheet1!$J$8:$J$78</c:f>
              <c:numCache>
                <c:formatCode>m/d/yyyy</c:formatCode>
                <c:ptCount val="7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</c:numCache>
            </c:numRef>
          </c:cat>
          <c:val>
            <c:numRef>
              <c:f>Sheet1!$K$8:$K$78</c:f>
              <c:numCache>
                <c:formatCode>0</c:formatCode>
                <c:ptCount val="71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811.21436000000006</c:v>
                </c:pt>
                <c:pt idx="57">
                  <c:v>866.17413666666664</c:v>
                </c:pt>
                <c:pt idx="58">
                  <c:v>896.57142666666675</c:v>
                </c:pt>
                <c:pt idx="59">
                  <c:v>891.5149100000001</c:v>
                </c:pt>
                <c:pt idx="60">
                  <c:v>871.2100833333335</c:v>
                </c:pt>
                <c:pt idx="61">
                  <c:v>860.06437000000005</c:v>
                </c:pt>
                <c:pt idx="62">
                  <c:v>894.81946400000015</c:v>
                </c:pt>
                <c:pt idx="63">
                  <c:v>922.52124311111106</c:v>
                </c:pt>
                <c:pt idx="64">
                  <c:v>955.15933822222223</c:v>
                </c:pt>
                <c:pt idx="65">
                  <c:v>986.83937488888921</c:v>
                </c:pt>
                <c:pt idx="66">
                  <c:v>1011.7417713333336</c:v>
                </c:pt>
                <c:pt idx="67">
                  <c:v>1030.7213008888891</c:v>
                </c:pt>
                <c:pt idx="68">
                  <c:v>1049.421604488889</c:v>
                </c:pt>
                <c:pt idx="69">
                  <c:v>1073.6299724740741</c:v>
                </c:pt>
                <c:pt idx="70">
                  <c:v>1107.3545794666668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Sheet1!$J$8:$J$78</c:f>
              <c:numCache>
                <c:formatCode>m/d/yyyy</c:formatCode>
                <c:ptCount val="7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</c:numCache>
            </c:numRef>
          </c:cat>
          <c:val>
            <c:numRef>
              <c:f>Sheet1!$L$8:$L$78</c:f>
              <c:numCache>
                <c:formatCode>0</c:formatCode>
                <c:ptCount val="71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921.83449999999993</c:v>
                </c:pt>
                <c:pt idx="57">
                  <c:v>984.28879166666661</c:v>
                </c:pt>
                <c:pt idx="58">
                  <c:v>1018.8311666666666</c:v>
                </c:pt>
                <c:pt idx="59">
                  <c:v>1013.0851250000001</c:v>
                </c:pt>
                <c:pt idx="60">
                  <c:v>990.01145833333339</c:v>
                </c:pt>
                <c:pt idx="61">
                  <c:v>977.34587499999998</c:v>
                </c:pt>
                <c:pt idx="62">
                  <c:v>1016.8403000000001</c:v>
                </c:pt>
                <c:pt idx="63">
                  <c:v>1048.3195944444444</c:v>
                </c:pt>
                <c:pt idx="64">
                  <c:v>1085.4083388888889</c:v>
                </c:pt>
                <c:pt idx="65">
                  <c:v>1121.4083805555558</c:v>
                </c:pt>
                <c:pt idx="66">
                  <c:v>1149.7065583333335</c:v>
                </c:pt>
                <c:pt idx="67">
                  <c:v>1171.2742055555557</c:v>
                </c:pt>
                <c:pt idx="68">
                  <c:v>1192.5245505555556</c:v>
                </c:pt>
                <c:pt idx="69">
                  <c:v>1220.0340596296296</c:v>
                </c:pt>
                <c:pt idx="70">
                  <c:v>1258.3574766666666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Sheet1!$J$8:$J$78</c:f>
              <c:numCache>
                <c:formatCode>m/d/yyyy</c:formatCode>
                <c:ptCount val="7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</c:numCache>
            </c:numRef>
          </c:cat>
          <c:val>
            <c:numRef>
              <c:f>Sheet1!$M$8:$M$78</c:f>
              <c:numCache>
                <c:formatCode>0</c:formatCode>
                <c:ptCount val="71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1032.4546399999999</c:v>
                </c:pt>
                <c:pt idx="57">
                  <c:v>1102.4034466666665</c:v>
                </c:pt>
                <c:pt idx="58">
                  <c:v>1141.0909066666666</c:v>
                </c:pt>
                <c:pt idx="59">
                  <c:v>1134.65534</c:v>
                </c:pt>
                <c:pt idx="60">
                  <c:v>1108.8128333333334</c:v>
                </c:pt>
                <c:pt idx="61">
                  <c:v>1094.6273799999999</c:v>
                </c:pt>
                <c:pt idx="62">
                  <c:v>1138.861136</c:v>
                </c:pt>
                <c:pt idx="63">
                  <c:v>1174.1179457777775</c:v>
                </c:pt>
                <c:pt idx="64">
                  <c:v>1215.6573395555554</c:v>
                </c:pt>
                <c:pt idx="65">
                  <c:v>1255.9773862222223</c:v>
                </c:pt>
                <c:pt idx="66">
                  <c:v>1287.6713453333334</c:v>
                </c:pt>
                <c:pt idx="67">
                  <c:v>1311.8271102222222</c:v>
                </c:pt>
                <c:pt idx="68">
                  <c:v>1335.6274966222222</c:v>
                </c:pt>
                <c:pt idx="69">
                  <c:v>1366.4381467851852</c:v>
                </c:pt>
                <c:pt idx="70">
                  <c:v>1409.3603738666666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5"/>
              <c:layout>
                <c:manualLayout>
                  <c:x val="-5.1949366053037654E-2"/>
                  <c:y val="-2.91895189463785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6F-4D13-A57F-8FF02EAC7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Sheet1!$J$8:$J$78</c:f>
              <c:numCache>
                <c:formatCode>m/d/yyyy</c:formatCode>
                <c:ptCount val="7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</c:numCache>
            </c:numRef>
          </c:cat>
          <c:val>
            <c:numRef>
              <c:f>Sheet1!$N$8:$N$78</c:f>
              <c:numCache>
                <c:formatCode>General</c:formatCode>
                <c:ptCount val="71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584064"/>
        <c:axId val="224585600"/>
      </c:lineChart>
      <c:dateAx>
        <c:axId val="224584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24585600"/>
        <c:crosses val="autoZero"/>
        <c:auto val="1"/>
        <c:lblOffset val="100"/>
        <c:baseTimeUnit val="days"/>
      </c:dateAx>
      <c:valAx>
        <c:axId val="224585600"/>
        <c:scaling>
          <c:orientation val="minMax"/>
          <c:max val="17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2458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5036736468927"/>
          <c:y val="0.49559841491132228"/>
          <c:w val="0.14222567362488112"/>
          <c:h val="0.35078038010127466"/>
        </c:manualLayout>
      </c:layout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0.00772</cdr:y>
    </cdr:from>
    <cdr:to>
      <cdr:x>0.81538</cdr:x>
      <cdr:y>0.28185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347" y="47122"/>
          <a:ext cx="6914028" cy="167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Covid</a:t>
          </a:r>
          <a:r>
            <a:rPr lang="lv-LV" sz="2800" b="1" baseline="0"/>
            <a:t> -19 gadījumu skaits uz 27.12.2020.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0.07957</cdr:x>
      <cdr:y>0.16822</cdr:y>
    </cdr:from>
    <cdr:to>
      <cdr:x>0.5435</cdr:x>
      <cdr:y>0.54969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0117" y="1153653"/>
          <a:ext cx="5656235" cy="26161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000" dirty="0">
              <a:solidFill>
                <a:srgbClr val="FF0000"/>
              </a:solidFill>
            </a:rPr>
            <a:t>7 dienu gadījumu skaita dinamika +</a:t>
          </a:r>
          <a:r>
            <a:rPr lang="lv-LV" sz="2000" b="1" dirty="0">
              <a:solidFill>
                <a:srgbClr val="FF0000"/>
              </a:solidFill>
            </a:rPr>
            <a:t>3,5 </a:t>
          </a:r>
          <a:r>
            <a:rPr lang="lv-LV" sz="2000" dirty="0">
              <a:solidFill>
                <a:srgbClr val="FF0000"/>
              </a:solidFill>
            </a:rPr>
            <a:t>% (vidēji 779 gadījumi dienā, pirms 7 dienām (uz 20.12.2020.) vidēji 752 gadījumi dienā)</a:t>
          </a:r>
        </a:p>
        <a:p xmlns:a="http://schemas.openxmlformats.org/drawingml/2006/main">
          <a:r>
            <a:rPr lang="lv-LV" sz="2000" dirty="0">
              <a:solidFill>
                <a:srgbClr val="FF0000"/>
              </a:solidFill>
            </a:rPr>
            <a:t>7 dienu testu</a:t>
          </a:r>
          <a:r>
            <a:rPr lang="lv-LV" sz="2000" baseline="0" dirty="0">
              <a:solidFill>
                <a:srgbClr val="FF0000"/>
              </a:solidFill>
            </a:rPr>
            <a:t> skaita dinamika </a:t>
          </a:r>
          <a:r>
            <a:rPr lang="lv-LV" sz="2000" dirty="0">
              <a:solidFill>
                <a:srgbClr val="FF0000"/>
              </a:solidFill>
            </a:rPr>
            <a:t> -</a:t>
          </a:r>
          <a:r>
            <a:rPr lang="lv-LV" sz="2000" b="1" dirty="0">
              <a:solidFill>
                <a:srgbClr val="FF0000"/>
              </a:solidFill>
            </a:rPr>
            <a:t>10,9</a:t>
          </a:r>
          <a:r>
            <a:rPr lang="lv-LV" sz="2000" baseline="0" dirty="0">
              <a:solidFill>
                <a:srgbClr val="FF0000"/>
              </a:solidFill>
            </a:rPr>
            <a:t> % (vidēji 7 352 testi dienā, pirms 7 dienām (uz 20.12.2020.) vidēji 8 256 testi dienā)</a:t>
          </a:r>
          <a:endParaRPr lang="lv-LV" sz="2000" dirty="0">
            <a:solidFill>
              <a:srgbClr val="FF0000"/>
            </a:solidFill>
          </a:endParaRPr>
        </a:p>
        <a:p xmlns:a="http://schemas.openxmlformats.org/drawingml/2006/main">
          <a:r>
            <a:rPr lang="lv-LV" sz="2000" dirty="0">
              <a:solidFill>
                <a:srgbClr val="FF0000"/>
              </a:solidFill>
            </a:rPr>
            <a:t>Vidējais pozitīvo testu</a:t>
          </a:r>
          <a:r>
            <a:rPr lang="lv-LV" sz="2000" baseline="0" dirty="0">
              <a:solidFill>
                <a:srgbClr val="FF0000"/>
              </a:solidFill>
            </a:rPr>
            <a:t> īpasvars pēdējo 7 dienu laikā </a:t>
          </a:r>
          <a:r>
            <a:rPr lang="lv-LV" sz="2000" b="1" baseline="0" dirty="0">
              <a:solidFill>
                <a:srgbClr val="FF0000"/>
              </a:solidFill>
            </a:rPr>
            <a:t>10,6 </a:t>
          </a:r>
          <a:r>
            <a:rPr lang="lv-LV" sz="2000" b="0" baseline="0" dirty="0">
              <a:solidFill>
                <a:srgbClr val="FF0000"/>
              </a:solidFill>
            </a:rPr>
            <a:t>%</a:t>
          </a:r>
          <a:r>
            <a:rPr lang="lv-LV" sz="2000" baseline="0" dirty="0">
              <a:solidFill>
                <a:srgbClr val="FF0000"/>
              </a:solidFill>
            </a:rPr>
            <a:t> (pirms 7 dienām - 9,1 %)</a:t>
          </a:r>
          <a:endParaRPr lang="lv-LV" sz="20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stacionēto Covid</a:t>
          </a:r>
          <a:r>
            <a:rPr lang="lv-LV" sz="2800" b="1" baseline="0"/>
            <a:t>-19 pacientu skaits uz 27.12.2020.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0.41723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1897"/>
          <a:ext cx="4686284" cy="9377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+ 6,4</a:t>
          </a:r>
          <a:r>
            <a:rPr lang="lv-LV" sz="1800" b="1" baseline="0" dirty="0">
              <a:solidFill>
                <a:srgbClr val="FF0000"/>
              </a:solidFill>
            </a:rPr>
            <a:t> </a:t>
          </a:r>
          <a:r>
            <a:rPr lang="lv-LV" sz="1800" dirty="0">
              <a:solidFill>
                <a:srgbClr val="FF0000"/>
              </a:solidFill>
            </a:rPr>
            <a:t>% (vidēji </a:t>
          </a:r>
          <a:r>
            <a:rPr lang="lv-LV" sz="1800" b="1" dirty="0">
              <a:solidFill>
                <a:srgbClr val="FF0000"/>
              </a:solidFill>
            </a:rPr>
            <a:t>114</a:t>
          </a:r>
          <a:r>
            <a:rPr lang="lv-LV" sz="1800" dirty="0">
              <a:solidFill>
                <a:srgbClr val="FF0000"/>
              </a:solidFill>
            </a:rPr>
            <a:t> dienā, pirms 7 dienām (uz 20.12.2020.</a:t>
          </a:r>
          <a:r>
            <a:rPr lang="lv-LV" sz="1800" baseline="0" dirty="0">
              <a:solidFill>
                <a:srgbClr val="FF0000"/>
              </a:solidFill>
            </a:rPr>
            <a:t> vidēji 108 epizodes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0.64432</cdr:x>
      <cdr:y>0.31459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207" y="50801"/>
          <a:ext cx="5409366" cy="186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</a:t>
          </a:r>
          <a:r>
            <a:rPr lang="lv-LV" sz="2800" baseline="0" dirty="0"/>
            <a:t>  stacionāros esošo  </a:t>
          </a:r>
          <a:r>
            <a:rPr lang="lv-LV" sz="2800" baseline="0" dirty="0" err="1"/>
            <a:t>Covid-19</a:t>
          </a:r>
          <a:r>
            <a:rPr lang="lv-LV" sz="2800" baseline="0" dirty="0"/>
            <a:t> pacientu skaits pa dienām, ja iknedēļas </a:t>
          </a:r>
          <a:r>
            <a:rPr lang="lv-LV" sz="2800" baseline="0" dirty="0" err="1"/>
            <a:t>Covid-19</a:t>
          </a:r>
          <a:r>
            <a:rPr lang="lv-LV" sz="2800" baseline="0" dirty="0"/>
            <a:t> gadījuma skaita pieaugums ir 20% </a:t>
          </a:r>
        </a:p>
        <a:p xmlns:a="http://schemas.openxmlformats.org/drawingml/2006/main">
          <a:r>
            <a:rPr lang="lv-LV" sz="2800" baseline="0" dirty="0"/>
            <a:t>(uz 28.12.2020.)</a:t>
          </a:r>
          <a:endParaRPr lang="lv-LV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8795-C668-4F0D-9054-24C11CC28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EB505-A70F-4194-9DCA-9F0CD460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B247-6EAD-4CD0-AF85-2E8366BC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3371-FB37-48B3-B170-7C1B669D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F8B31-0C06-47FD-95F7-F0DE805D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709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711B-9C97-4339-8B27-C0A22252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7E16-C535-4ADB-8115-F3BA1041B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F3EB-130A-43BE-B594-4A10162C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A1EC-DA3F-4C29-8082-684461CB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808B8-F0C1-487E-BF3E-A20EDCC7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72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A783F-0170-4B9F-897D-3948CC503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F9C21-0C63-4469-90FD-E639BEAB2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D24E-2F76-40A5-A286-C75E75CE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B92D-C76A-4A74-8CBC-6388885C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4EAC-0F23-4A8E-A6D0-2B0669EC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09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47AF-B27A-461F-BBC7-456ED9B5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D9EF-CDD8-4E18-A97C-3A2BA572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6FA-573A-48AE-A105-0B9F0EC9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AE29-9B47-498A-BB0C-63586718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3C1A-11FD-4C98-AD5B-64D04EC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7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966F-273F-4434-963A-AA9A3BD2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7B8E3-DA7B-4365-8F97-53A1F2065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1C53-F1C6-457C-A730-200D3109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682D4-7CF9-43AE-81DC-8B50D596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FCF5F-3660-4DFE-8A6D-FA296E46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40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9F23-6050-4F55-AC3F-A626F874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5ABF-86C2-4B10-B68F-7CE3BA827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0D66E-8C07-4FBF-9D93-D66809E9E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0FDAC-7939-4FAB-AE9C-139E52FC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A226-30DC-4F46-8EC8-826192C6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E2F7D-0595-46EB-B666-37105A94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2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B742-224D-431F-BA35-0691AE47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6B59-DC74-4BED-94D1-316236F98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2FF1B-FE73-4CF1-8F1D-B7017DC47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05F16-B388-40E2-9EB6-87BB83A34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EA14E-97F2-4BCF-A4AF-0BF327EC8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4888E-3534-4D91-9BA0-09055369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A79AC-0951-4738-B5FD-334EFE57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D35AE-9E16-4C0C-88DB-835C31C5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44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2CBE-A89B-4C5A-AC36-854ED9EE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E8770-42EC-4FE2-A8D0-74127414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F1FB0-23FF-4718-ACA9-88BAEAA2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FB114-80D6-4D59-AE88-2DCFF5E3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475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34C01-0696-46F8-9B4E-85E148CA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83705-64C6-48E6-BDFC-BA53D134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98039-3E85-4318-BD5A-8E70FF60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04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D0CD-FD39-4F4D-8C30-54929E07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607D8-6D5E-4DDE-9A10-50093473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AB89C-24BD-4C9D-A483-C81C2BCFC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33127-DCE4-450E-A391-60CC7DCC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BB8EF-09EC-477B-B4D2-FB626B32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11FCF-AE4E-41E4-9433-5E322E9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57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FE9E-5DFE-4E65-B73C-860D78A7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AA8A6-364D-4362-81A1-3FE5E959D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75D7-7BF0-4CEF-8825-0795B7A30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BE93-9E5E-4CF1-816C-8BC3DAA7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63D0F-5694-40CD-B23D-A9E082F7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F9F1E-C4F3-495C-86A7-16A62659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9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94B51-78A5-407A-B1BC-C9B6F68B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2121A-E512-443A-8B6A-5A4AC97B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FE560-6CEE-435D-9592-1A783B972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BDE5-B7C2-4C59-A28C-F665E266946C}" type="datetimeFigureOut">
              <a:rPr lang="lv-LV" smtClean="0"/>
              <a:t>29.12.2020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3DE1-93C1-43B4-8324-4A627AEC3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FEEA-B423-496F-B022-E6C1FB2DB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C950-285B-4C26-80ED-67AC4CF48D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05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ardanalytics.shinyapps.io/covid1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ardanalytics.shinyapps.io/covid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ardanalytics.shinyapps.io/covid1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CAF3-123A-47DB-80DD-D6EEDDA9B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9DCC9-0C6F-4408-AB44-3B54AA56B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/>
              <a:t>29.12.2020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04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53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083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66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7831-F5CD-4339-836C-8555391C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5" y="85800"/>
            <a:ext cx="11648302" cy="1143000"/>
          </a:xfrm>
        </p:spPr>
        <p:txBody>
          <a:bodyPr>
            <a:noAutofit/>
          </a:bodyPr>
          <a:lstStyle/>
          <a:p>
            <a:r>
              <a:rPr lang="lv-LV" sz="3600" dirty="0"/>
              <a:t>2020. gada 4</a:t>
            </a:r>
            <a:r>
              <a:rPr lang="en-GB" sz="3600" dirty="0"/>
              <a:t>9</a:t>
            </a:r>
            <a:r>
              <a:rPr lang="lv-LV" sz="3600" dirty="0"/>
              <a:t>.</a:t>
            </a:r>
            <a:r>
              <a:rPr lang="en-GB" sz="3600" dirty="0"/>
              <a:t> </a:t>
            </a:r>
            <a:r>
              <a:rPr lang="lv-LV" sz="3600" dirty="0"/>
              <a:t>-</a:t>
            </a:r>
            <a:r>
              <a:rPr lang="en-GB" sz="3600" dirty="0"/>
              <a:t> 52.</a:t>
            </a:r>
            <a:r>
              <a:rPr lang="lv-LV" sz="3600" dirty="0"/>
              <a:t> nedēļā reģistrēto Covid-19 pacientu inficēšanās vietas/apstākļi</a:t>
            </a:r>
            <a:endParaRPr lang="en-GB" sz="36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50322ED-AA63-4102-8A68-066CE482A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922185"/>
              </p:ext>
            </p:extLst>
          </p:nvPr>
        </p:nvGraphicFramePr>
        <p:xfrm>
          <a:off x="532263" y="1364776"/>
          <a:ext cx="10631606" cy="52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0A1B78-4839-44E8-95E3-0DF3F10FEC07}"/>
              </a:ext>
            </a:extLst>
          </p:cNvPr>
          <p:cNvSpPr txBox="1"/>
          <p:nvPr/>
        </p:nvSpPr>
        <p:spPr>
          <a:xfrm>
            <a:off x="9120337" y="6464943"/>
            <a:ext cx="1189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29.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60888" y="301562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lv-LV" altLang="lv-LV" sz="11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lv-LV" altLang="lv-LV"/>
          </a:p>
        </p:txBody>
      </p:sp>
      <p:sp>
        <p:nvSpPr>
          <p:cNvPr id="3" name="TextBox 2"/>
          <p:cNvSpPr txBox="1"/>
          <p:nvPr/>
        </p:nvSpPr>
        <p:spPr>
          <a:xfrm>
            <a:off x="8159698" y="1628801"/>
            <a:ext cx="31105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Noskaidroti inficēšanās apstākļi</a:t>
            </a:r>
          </a:p>
          <a:p>
            <a:r>
              <a:rPr lang="lv-LV" dirty="0"/>
              <a:t>48.ned. – </a:t>
            </a:r>
            <a:r>
              <a:rPr lang="en-GB" dirty="0"/>
              <a:t>60,7 %</a:t>
            </a:r>
            <a:r>
              <a:rPr lang="lv-LV" dirty="0"/>
              <a:t> </a:t>
            </a:r>
            <a:r>
              <a:rPr lang="en-GB" dirty="0"/>
              <a:t>(60,6)</a:t>
            </a:r>
            <a:endParaRPr lang="lv-LV" dirty="0"/>
          </a:p>
          <a:p>
            <a:r>
              <a:rPr lang="lv-LV" dirty="0"/>
              <a:t>49.ned. – </a:t>
            </a:r>
            <a:r>
              <a:rPr lang="en-GB" dirty="0"/>
              <a:t>62,0 %</a:t>
            </a:r>
            <a:r>
              <a:rPr lang="lv-LV" dirty="0"/>
              <a:t> </a:t>
            </a:r>
            <a:r>
              <a:rPr lang="en-GB" dirty="0"/>
              <a:t>(60,4)</a:t>
            </a:r>
          </a:p>
          <a:p>
            <a:r>
              <a:rPr lang="en-GB" dirty="0"/>
              <a:t>50.ned. – 63,2 %</a:t>
            </a:r>
            <a:r>
              <a:rPr lang="lv-LV" dirty="0"/>
              <a:t> </a:t>
            </a:r>
            <a:r>
              <a:rPr lang="en-GB" dirty="0"/>
              <a:t>(52,5)</a:t>
            </a:r>
          </a:p>
          <a:p>
            <a:r>
              <a:rPr lang="en-GB" dirty="0"/>
              <a:t>51.ned. – 62,4 (47,7 %)</a:t>
            </a:r>
          </a:p>
          <a:p>
            <a:r>
              <a:rPr lang="en-GB" dirty="0"/>
              <a:t>52.ned. - 37,8 %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568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6197-A2E1-4FFA-9ED6-4E2E52FE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reproduktivitātes koeficients Latvijā </a:t>
            </a:r>
            <a:br>
              <a:rPr lang="lv-LV" sz="3600" dirty="0"/>
            </a:br>
            <a:r>
              <a:rPr lang="lv-LV" sz="3600" dirty="0"/>
              <a:t>01.03. – 27.12. 2020.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D34671-FA84-4944-AC9C-EA6E5B71597E}"/>
              </a:ext>
            </a:extLst>
          </p:cNvPr>
          <p:cNvSpPr txBox="1">
            <a:spLocks/>
          </p:cNvSpPr>
          <p:nvPr/>
        </p:nvSpPr>
        <p:spPr>
          <a:xfrm>
            <a:off x="10522425" y="6070196"/>
            <a:ext cx="1492155" cy="430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dirty="0"/>
              <a:t>R=0,94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3" y="1655853"/>
            <a:ext cx="8597182" cy="484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3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5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6197-A2E1-4FFA-9ED6-4E2E52FE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reproduktivitātes koeficients Latvijā </a:t>
            </a:r>
            <a:br>
              <a:rPr lang="lv-LV" sz="3600" dirty="0"/>
            </a:br>
            <a:r>
              <a:rPr lang="lv-LV" sz="3600" dirty="0"/>
              <a:t>01.11. - 27.12.2020.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D34671-FA84-4944-AC9C-EA6E5B71597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385946" y="5554638"/>
            <a:ext cx="1582074" cy="4306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v-LV" dirty="0"/>
              <a:t>R=0,94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1526541"/>
            <a:ext cx="8652679" cy="49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3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49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6197-A2E1-4FFA-9ED6-4E2E52FE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reproduktivitātes koeficients Rīgā</a:t>
            </a:r>
            <a:br>
              <a:rPr lang="lv-LV" sz="3600" dirty="0"/>
            </a:br>
            <a:r>
              <a:rPr lang="lv-LV" sz="3600" dirty="0"/>
              <a:t>01.11. - 27.12.202.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2AF4C-16A4-4563-91BB-5E109C0A12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58651" y="5691117"/>
            <a:ext cx="1583140" cy="594387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 R=0,91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26" y="1651380"/>
            <a:ext cx="8452259" cy="48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3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582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Covid-19</a:t>
            </a:r>
            <a:r>
              <a:rPr lang="lv-LV" sz="3600" dirty="0"/>
              <a:t> gadījumu skaits un gadījumu skaita izmaiņas intensitāte pa nedēļām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336B62-91BD-4084-BB01-D8D045FAA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3819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445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err="1"/>
              <a:t>Covid-19</a:t>
            </a:r>
            <a:r>
              <a:rPr lang="lv-LV" sz="3600" dirty="0"/>
              <a:t> testu skaits un pozitīvo testu rezultātu īpatsvars pa nedēļām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842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75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9814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61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skaita īpatsvars dažādās vecuma grupās pa nedēļām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5FAE5AC-0C61-4B30-9FB5-7FFBD337B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9508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75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skaits uz 100 000 iedz. dažādās vecuma grupās pa nedēļām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F87763-FCBD-494A-9211-F9F2BF38BF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4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14-dienu Covid-19 gadījumu skaits uz 100 000 iedz. Latvijas reģionos pa nedēļām (uz 27.12.2020.)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D7E13-4E7C-4451-B973-ABCDEC72F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8335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13479"/>
              </p:ext>
            </p:extLst>
          </p:nvPr>
        </p:nvGraphicFramePr>
        <p:xfrm>
          <a:off x="2082515" y="1894991"/>
          <a:ext cx="4195456" cy="2698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Reģions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Skaits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Uz 100 000 iedz.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Latgale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2359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906,5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Zemgale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1585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688,1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Rīga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3890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614,9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Pierīga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1590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429,0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Kurzeme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711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296,1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Vidzeme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429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230,5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Latvija*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10655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555,0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00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* Iekļauj arī gadījumus, kuriem nav identificēta dzīvesvieta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0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14 dienu </a:t>
            </a:r>
            <a:r>
              <a:rPr lang="lv-LV" dirty="0" err="1"/>
              <a:t>Covid-19</a:t>
            </a:r>
            <a:r>
              <a:rPr lang="lv-LV" dirty="0"/>
              <a:t> gadījumu skaits uz 100 000 iedz. administratīvajās teritorijās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4603196"/>
              </p:ext>
            </p:extLst>
          </p:nvPr>
        </p:nvGraphicFramePr>
        <p:xfrm>
          <a:off x="791570" y="1866569"/>
          <a:ext cx="395806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Novads</a:t>
                      </a:r>
                      <a:endParaRPr lang="lv-LV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Iecavas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1878,2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Daugavpils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1395,8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Dagdas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1210,0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Jēkabpils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1177,7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Rēzekne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1164,6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Aglonas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1034,2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Krustpils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946,1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Krāslavas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918,4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Neretas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918,2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Viļakas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848,6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Vārkavas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767,5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Ādažu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763,8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Salas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750,3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Stopiņu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746,9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Dobeles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707,1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Jelgava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698,6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Bauskas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693,5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Ilūkstes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680,3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Rucavas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676,6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Jēkabpils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675,5</a:t>
                      </a:r>
                      <a:endParaRPr lang="lv-LV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04259" marR="104259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9272" r="8265"/>
          <a:stretch/>
        </p:blipFill>
        <p:spPr bwMode="auto">
          <a:xfrm>
            <a:off x="6172200" y="2209294"/>
            <a:ext cx="5181600" cy="35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0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dirty="0" err="1"/>
              <a:t>Covid-19</a:t>
            </a:r>
            <a:r>
              <a:rPr lang="lv-LV" sz="3200" dirty="0"/>
              <a:t> gadījumu skaits uz 100 000 iedz. Latvijas pilsētās un ģimenes ārstu organizēto </a:t>
            </a:r>
            <a:r>
              <a:rPr lang="lv-LV" sz="3200" dirty="0" err="1"/>
              <a:t>Covid-19</a:t>
            </a:r>
            <a:r>
              <a:rPr lang="lv-LV" sz="3200" dirty="0"/>
              <a:t> testu skaits uz 1000 reģistrētājiem pacientiem 2020. gada novembrī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FA817F-68D4-4DCC-BF40-BCB76F1E0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263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3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508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Covid-19 Epidemioloģiskā situācija</vt:lpstr>
      <vt:lpstr>Covid-19 gadījumu skaits un gadījumu skaita izmaiņas intensitāte pa nedēļām </vt:lpstr>
      <vt:lpstr>Covid-19 testu skaits un pozitīvo testu rezultātu īpatsvars pa nedēļām</vt:lpstr>
      <vt:lpstr>PowerPoint Presentation</vt:lpstr>
      <vt:lpstr>Covid-19 gadījumu skaita īpatsvars dažādās vecuma grupās pa nedēļām</vt:lpstr>
      <vt:lpstr>Covid-19 gadījumu skaits uz 100 000 iedz. dažādās vecuma grupās pa nedēļām</vt:lpstr>
      <vt:lpstr>14-dienu Covid-19 gadījumu skaits uz 100 000 iedz. Latvijas reģionos pa nedēļām (uz 27.12.2020.)</vt:lpstr>
      <vt:lpstr>14 dienu Covid-19 gadījumu skaits uz 100 000 iedz. administratīvajās teritorijās</vt:lpstr>
      <vt:lpstr>Covid-19 gadījumu skaits uz 100 000 iedz. Latvijas pilsētās un ģimenes ārstu organizēto Covid-19 testu skaits uz 1000 reģistrētājiem pacientiem 2020. gada novembrī</vt:lpstr>
      <vt:lpstr>PowerPoint Presentation</vt:lpstr>
      <vt:lpstr>PowerPoint Presentation</vt:lpstr>
      <vt:lpstr>2020. gada 49. - 52. nedēļā reģistrēto Covid-19 pacientu inficēšanās vietas/apstākļi</vt:lpstr>
      <vt:lpstr>Covid-19 reproduktivitātes koeficients Latvijā  01.03. – 27.12. 2020.</vt:lpstr>
      <vt:lpstr>Covid-19 reproduktivitātes koeficients Latvijā  01.11. - 27.12.2020.</vt:lpstr>
      <vt:lpstr>Covid-19 reproduktivitātes koeficients Rīgā 01.11. - 27.12.202.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Epidemioloģiskā situācija</dc:title>
  <dc:creator>Jurijs Perevoscikovs</dc:creator>
  <cp:lastModifiedBy>Guna Jermacāne</cp:lastModifiedBy>
  <cp:revision>28</cp:revision>
  <dcterms:created xsi:type="dcterms:W3CDTF">2020-12-27T13:45:42Z</dcterms:created>
  <dcterms:modified xsi:type="dcterms:W3CDTF">2020-12-29T06:54:53Z</dcterms:modified>
</cp:coreProperties>
</file>