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69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ens.henkuzens\Desktop\pagaidu%20uz%20desktopa\Vakcinacija_parskats_prognoz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Vakcināciju skaits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Covid19_vakcinacija!$C$3:$AL$3</c:f>
              <c:numCache>
                <c:formatCode>m/d/yyyy</c:formatCode>
                <c:ptCount val="36"/>
                <c:pt idx="0">
                  <c:v>44193</c:v>
                </c:pt>
                <c:pt idx="1">
                  <c:v>44194</c:v>
                </c:pt>
                <c:pt idx="2">
                  <c:v>44195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</c:numCache>
            </c:numRef>
          </c:cat>
          <c:val>
            <c:numRef>
              <c:f>Covid19_vakcinacija!$C$47:$AK$47</c:f>
              <c:numCache>
                <c:formatCode>#,##0</c:formatCode>
                <c:ptCount val="35"/>
                <c:pt idx="0">
                  <c:v>594</c:v>
                </c:pt>
                <c:pt idx="1">
                  <c:v>878</c:v>
                </c:pt>
                <c:pt idx="2">
                  <c:v>788</c:v>
                </c:pt>
                <c:pt idx="3">
                  <c:v>698</c:v>
                </c:pt>
                <c:pt idx="4">
                  <c:v>888</c:v>
                </c:pt>
                <c:pt idx="5">
                  <c:v>774</c:v>
                </c:pt>
                <c:pt idx="6">
                  <c:v>807</c:v>
                </c:pt>
                <c:pt idx="7">
                  <c:v>901</c:v>
                </c:pt>
                <c:pt idx="8">
                  <c:v>303</c:v>
                </c:pt>
                <c:pt idx="9">
                  <c:v>331</c:v>
                </c:pt>
                <c:pt idx="10">
                  <c:v>1360</c:v>
                </c:pt>
                <c:pt idx="11">
                  <c:v>1617</c:v>
                </c:pt>
                <c:pt idx="12">
                  <c:v>1506</c:v>
                </c:pt>
                <c:pt idx="13">
                  <c:v>1747</c:v>
                </c:pt>
                <c:pt idx="14">
                  <c:v>1791</c:v>
                </c:pt>
                <c:pt idx="15">
                  <c:v>653</c:v>
                </c:pt>
                <c:pt idx="16">
                  <c:v>119</c:v>
                </c:pt>
                <c:pt idx="17">
                  <c:v>839</c:v>
                </c:pt>
                <c:pt idx="18">
                  <c:v>878</c:v>
                </c:pt>
                <c:pt idx="19">
                  <c:v>788</c:v>
                </c:pt>
                <c:pt idx="20">
                  <c:v>698</c:v>
                </c:pt>
                <c:pt idx="25">
                  <c:v>888</c:v>
                </c:pt>
                <c:pt idx="26">
                  <c:v>774</c:v>
                </c:pt>
                <c:pt idx="27">
                  <c:v>807</c:v>
                </c:pt>
                <c:pt idx="28">
                  <c:v>901</c:v>
                </c:pt>
                <c:pt idx="29">
                  <c:v>303</c:v>
                </c:pt>
                <c:pt idx="30">
                  <c:v>331</c:v>
                </c:pt>
                <c:pt idx="31">
                  <c:v>1345</c:v>
                </c:pt>
                <c:pt idx="32">
                  <c:v>1592</c:v>
                </c:pt>
                <c:pt idx="33">
                  <c:v>1464</c:v>
                </c:pt>
                <c:pt idx="34">
                  <c:v>1563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6-49C9-81B0-957026EDF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967600"/>
        <c:axId val="1462135872"/>
      </c:barChart>
      <c:lineChart>
        <c:grouping val="standard"/>
        <c:varyColors val="0"/>
        <c:ser>
          <c:idx val="1"/>
          <c:order val="1"/>
          <c:tx>
            <c:v>Kumulatīvais vakcināciju  skaits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Covid19_vakcinacija!$C$3:$T$3</c:f>
              <c:numCache>
                <c:formatCode>m/d/yyyy</c:formatCode>
                <c:ptCount val="18"/>
                <c:pt idx="0">
                  <c:v>44193</c:v>
                </c:pt>
                <c:pt idx="1">
                  <c:v>44194</c:v>
                </c:pt>
                <c:pt idx="2">
                  <c:v>44195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</c:numCache>
            </c:numRef>
          </c:cat>
          <c:val>
            <c:numRef>
              <c:f>Covid19_vakcinacija!$C$48:$AK$48</c:f>
              <c:numCache>
                <c:formatCode>#,##0</c:formatCode>
                <c:ptCount val="35"/>
                <c:pt idx="0" formatCode="General">
                  <c:v>594</c:v>
                </c:pt>
                <c:pt idx="1">
                  <c:v>1472</c:v>
                </c:pt>
                <c:pt idx="2">
                  <c:v>2260</c:v>
                </c:pt>
                <c:pt idx="3">
                  <c:v>2958</c:v>
                </c:pt>
                <c:pt idx="4">
                  <c:v>3846</c:v>
                </c:pt>
                <c:pt idx="5">
                  <c:v>4620</c:v>
                </c:pt>
                <c:pt idx="6">
                  <c:v>5427</c:v>
                </c:pt>
                <c:pt idx="7">
                  <c:v>6328</c:v>
                </c:pt>
                <c:pt idx="8">
                  <c:v>6631</c:v>
                </c:pt>
                <c:pt idx="9">
                  <c:v>6962</c:v>
                </c:pt>
                <c:pt idx="10">
                  <c:v>8322</c:v>
                </c:pt>
                <c:pt idx="11">
                  <c:v>9939</c:v>
                </c:pt>
                <c:pt idx="12">
                  <c:v>11445</c:v>
                </c:pt>
                <c:pt idx="13">
                  <c:v>13192</c:v>
                </c:pt>
                <c:pt idx="14">
                  <c:v>14983</c:v>
                </c:pt>
                <c:pt idx="15">
                  <c:v>15636</c:v>
                </c:pt>
                <c:pt idx="16">
                  <c:v>15755</c:v>
                </c:pt>
                <c:pt idx="17">
                  <c:v>16594</c:v>
                </c:pt>
                <c:pt idx="18">
                  <c:v>17472</c:v>
                </c:pt>
                <c:pt idx="19">
                  <c:v>18260</c:v>
                </c:pt>
                <c:pt idx="20">
                  <c:v>18958</c:v>
                </c:pt>
                <c:pt idx="21">
                  <c:v>18958</c:v>
                </c:pt>
                <c:pt idx="22">
                  <c:v>18958</c:v>
                </c:pt>
                <c:pt idx="23">
                  <c:v>18958</c:v>
                </c:pt>
                <c:pt idx="24">
                  <c:v>18958</c:v>
                </c:pt>
                <c:pt idx="25">
                  <c:v>19846</c:v>
                </c:pt>
                <c:pt idx="26">
                  <c:v>20620</c:v>
                </c:pt>
                <c:pt idx="27">
                  <c:v>21427</c:v>
                </c:pt>
                <c:pt idx="28">
                  <c:v>22328</c:v>
                </c:pt>
                <c:pt idx="29">
                  <c:v>22631</c:v>
                </c:pt>
                <c:pt idx="30">
                  <c:v>22962</c:v>
                </c:pt>
                <c:pt idx="31">
                  <c:v>24307</c:v>
                </c:pt>
                <c:pt idx="32">
                  <c:v>25899</c:v>
                </c:pt>
                <c:pt idx="33">
                  <c:v>27363</c:v>
                </c:pt>
                <c:pt idx="34">
                  <c:v>28926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C6-49C9-81B0-957026EDF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843632"/>
        <c:axId val="1462139200"/>
      </c:lineChart>
      <c:dateAx>
        <c:axId val="1475967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62135872"/>
        <c:crosses val="autoZero"/>
        <c:auto val="1"/>
        <c:lblOffset val="100"/>
        <c:baseTimeUnit val="days"/>
      </c:dateAx>
      <c:valAx>
        <c:axId val="14621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75967600"/>
        <c:crosses val="autoZero"/>
        <c:crossBetween val="between"/>
      </c:valAx>
      <c:valAx>
        <c:axId val="14621392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71843632"/>
        <c:crosses val="max"/>
        <c:crossBetween val="between"/>
      </c:valAx>
      <c:dateAx>
        <c:axId val="147184363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46213920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098A-7D9C-4762-9E92-6032F6A57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C139C-A381-40EA-84F1-4C006DBCE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8C41-91AD-4B40-8CE0-7FE889DB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3705C-6401-4BA5-BB10-803784D1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F271F-4955-4490-92C8-9A340C9C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8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8BDD-8076-48E1-B27D-68E264A6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E5FFB-038F-4BC7-A0E9-17CCF14F2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3520C-B66E-4353-B93E-1E3E2909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8452E-E606-44A6-8D18-44009B05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0FCCB-451B-4414-B38F-64FD0CA4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2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CD0245-095F-4147-8A23-441C7268E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9748C-E58E-4BBD-9965-F5B4BF69C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F5A0F-BBE7-4F77-A612-B877457F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9A6C-DD03-4245-AA6E-2F527633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735A-4DB9-4439-9F42-F6D976B9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7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DACD-4DC4-4A10-9327-B045489E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5355-32FB-4EC0-8DCF-5AC07F76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E4BF0-341B-4D11-8C57-AFB810CF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E771-03E6-4B6D-AA82-A829E59A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020F-BEC5-4E44-BC73-85E537D6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8D78-D687-4A99-BF71-6F45E8EC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08BC9-0D6B-46A2-BBDA-CE8E01B4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FDE1C-D35F-46CB-BBA2-4C2FB955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DD6B9-DA91-483C-BD03-591BDA4E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64CF-C41C-4A4A-AFEB-609EEAD1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6780-C097-48DC-85C8-2676781B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FE84-DE6F-466D-9E9A-40A3802E4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C7BE1-7615-4B9F-8684-69082D57F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D82BA-8A1E-496D-8D7B-723E879C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7E850-6892-4A87-97F4-07CBC1F6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E3557-9FCC-4EC8-BE36-F82D10B4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4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10FD-B696-4633-B207-327756156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3333E-2E97-4B93-96A8-E356025BC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04CD7-21C3-4FF7-AF1F-FC59365D0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4B25E-B760-4D4C-90A4-69E41F533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018C5-10E5-4D57-8000-C28309667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462D8-9D77-4647-BA94-C116CE96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D861F-739B-46EF-B24E-F78A651A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66EEF-E1BA-42A7-95A0-3E8FE642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8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BB58-4517-4F31-A09A-761BC5F0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690B7-2F17-43AD-A2BB-022E37D9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D83AF-2868-4439-90E4-EFDADB7E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59DC3-A350-465C-8D20-6A08266EC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0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7A7A5-9A30-4027-B3DA-F3057D95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3F8B2-C9F3-48BC-A01F-D552EA7F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2C837-B690-44BF-B7AF-C9F40686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8F5B-380C-45CE-81D7-79F70173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3A3F-866A-43DC-BECF-FC4431934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9DDEA-2A1C-4BA4-A8D1-F17AE0037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29322-9426-4FEC-A541-4D2BB87A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63463-00A4-400D-9320-BF097D44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E8A47-4543-4CDD-9A82-4C166593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6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0A75-6BD3-4384-82F8-CF5D02756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08CA0-CC99-4AB1-815A-0D02D17BE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33FC8-B4B8-491D-B286-24C9F9BA8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97243-9EE6-44E5-BA8D-851E8344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0DECC-4C3C-43C7-BD74-E24812A6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3D381-A350-4395-9EAB-A31284C0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8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5A5CC-9059-4A0F-8DA2-B9620A490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824D0-6266-4256-8A0F-5A17D43B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AA91C-6818-4BB8-A0C6-F8F6EBFF4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E0B6-261B-411B-AC2F-327B8D2D279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1A7D1-0DCA-4E7B-8587-C1B30F20B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05F22-56D0-4C01-AE2F-6A5F1A2A8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3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619D-5192-4DD1-8F1F-12717C907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Vakcinācija</a:t>
            </a:r>
            <a:r>
              <a:rPr lang="en-US" dirty="0"/>
              <a:t> </a:t>
            </a:r>
            <a:r>
              <a:rPr lang="en-US" dirty="0" err="1"/>
              <a:t>Latvijā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AE239-CE25-4707-849B-F08FF6CA6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19.01.2021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108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1C75FBC-C97C-40AB-A5D7-04ED786C4B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663283"/>
              </p:ext>
            </p:extLst>
          </p:nvPr>
        </p:nvGraphicFramePr>
        <p:xfrm>
          <a:off x="648929" y="727364"/>
          <a:ext cx="8647471" cy="5238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9A8C2F4-9920-4ECB-83CE-82D4D3999985}"/>
              </a:ext>
            </a:extLst>
          </p:cNvPr>
          <p:cNvSpPr/>
          <p:nvPr/>
        </p:nvSpPr>
        <p:spPr>
          <a:xfrm>
            <a:off x="5418637" y="727364"/>
            <a:ext cx="3371850" cy="48996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D64C1D-425C-47CE-B5E1-0AF247268487}"/>
              </a:ext>
            </a:extLst>
          </p:cNvPr>
          <p:cNvSpPr txBox="1"/>
          <p:nvPr/>
        </p:nvSpPr>
        <p:spPr>
          <a:xfrm>
            <a:off x="9805851" y="1227909"/>
            <a:ext cx="2072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Vakcinācijas turpināšana ar </a:t>
            </a:r>
            <a:r>
              <a:rPr lang="lv-LV" dirty="0" err="1"/>
              <a:t>balstsvakcināciju</a:t>
            </a:r>
            <a:r>
              <a:rPr lang="lv-LV" dirty="0"/>
              <a:t> (2.deva)</a:t>
            </a:r>
            <a:r>
              <a:rPr lang="lv-LV" dirty="0">
                <a:sym typeface="Wingdings" panose="05000000000000000000" pitchFamily="2" charset="2"/>
              </a:rPr>
              <a:t> noturīga imunitāte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>
                <a:sym typeface="Wingdings" panose="05000000000000000000" pitchFamily="2" charset="2"/>
              </a:rPr>
              <a:t>Līdz februāra vidum nelieli daudzumi ar Moderna vakcīnas 1.devu. </a:t>
            </a:r>
            <a:endParaRPr lang="lv-LV" dirty="0"/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2B6A9104-795F-4CE1-A50B-F7CAE48ACF93}"/>
              </a:ext>
            </a:extLst>
          </p:cNvPr>
          <p:cNvSpPr/>
          <p:nvPr/>
        </p:nvSpPr>
        <p:spPr>
          <a:xfrm>
            <a:off x="4972664" y="2301783"/>
            <a:ext cx="940526" cy="261257"/>
          </a:xfrm>
          <a:prstGeom prst="borderCallout1">
            <a:avLst>
              <a:gd name="adj1" fmla="val 101443"/>
              <a:gd name="adj2" fmla="val 439"/>
              <a:gd name="adj3" fmla="val 285704"/>
              <a:gd name="adj4" fmla="val 3588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500" dirty="0"/>
              <a:t>16</a:t>
            </a:r>
            <a:r>
              <a:rPr lang="en-US" sz="1500" dirty="0"/>
              <a:t> </a:t>
            </a:r>
            <a:r>
              <a:rPr lang="lv-LV" sz="1500" dirty="0"/>
              <a:t>641</a:t>
            </a:r>
          </a:p>
        </p:txBody>
      </p:sp>
    </p:spTree>
    <p:extLst>
      <p:ext uri="{BB962C8B-B14F-4D97-AF65-F5344CB8AC3E}">
        <p14:creationId xmlns:p14="http://schemas.microsoft.com/office/powerpoint/2010/main" val="24174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111CA-9C1E-4E95-BB43-3296ED9F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FFFFFF"/>
                </a:solidFill>
              </a:rPr>
              <a:t>Tuvākās piegādes</a:t>
            </a: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id="{8D6DCD85-F29A-4C2D-9552-DF412EE22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465378"/>
              </p:ext>
            </p:extLst>
          </p:nvPr>
        </p:nvGraphicFramePr>
        <p:xfrm>
          <a:off x="4177619" y="304047"/>
          <a:ext cx="6698174" cy="449785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10384">
                  <a:extLst>
                    <a:ext uri="{9D8B030D-6E8A-4147-A177-3AD203B41FA5}">
                      <a16:colId xmlns:a16="http://schemas.microsoft.com/office/drawing/2014/main" val="3358646123"/>
                    </a:ext>
                  </a:extLst>
                </a:gridCol>
                <a:gridCol w="2293895">
                  <a:extLst>
                    <a:ext uri="{9D8B030D-6E8A-4147-A177-3AD203B41FA5}">
                      <a16:colId xmlns:a16="http://schemas.microsoft.com/office/drawing/2014/main" val="2038556828"/>
                    </a:ext>
                  </a:extLst>
                </a:gridCol>
                <a:gridCol w="2293895">
                  <a:extLst>
                    <a:ext uri="{9D8B030D-6E8A-4147-A177-3AD203B41FA5}">
                      <a16:colId xmlns:a16="http://schemas.microsoft.com/office/drawing/2014/main" val="1359432206"/>
                    </a:ext>
                  </a:extLst>
                </a:gridCol>
              </a:tblGrid>
              <a:tr h="845184">
                <a:tc>
                  <a:txBody>
                    <a:bodyPr/>
                    <a:lstStyle/>
                    <a:p>
                      <a:pPr rtl="0" fontAlgn="b"/>
                      <a:endParaRPr lang="lv-LV" sz="2200" b="0" cap="none" spc="60" noProof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ctr"/>
                </a:tc>
                <a:tc>
                  <a:txBody>
                    <a:bodyPr/>
                    <a:lstStyle/>
                    <a:p>
                      <a:pPr rtl="0" fontAlgn="b"/>
                      <a:endParaRPr lang="lv-LV" sz="2200" b="0" cap="none" spc="60" noProof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9226" marR="39226" marT="125522" marB="0" anchor="ctr"/>
                </a:tc>
                <a:tc>
                  <a:txBody>
                    <a:bodyPr/>
                    <a:lstStyle/>
                    <a:p>
                      <a:pPr rtl="0" fontAlgn="b"/>
                      <a:endParaRPr lang="lv-LV" sz="2200" b="0" cap="none" spc="60" noProof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9226" marR="39226" marT="125522" marB="0" anchor="ctr"/>
                </a:tc>
                <a:extLst>
                  <a:ext uri="{0D108BD9-81ED-4DB2-BD59-A6C34878D82A}">
                    <a16:rowId xmlns:a16="http://schemas.microsoft.com/office/drawing/2014/main" val="3025323628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Moderna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25.janvārī </a:t>
                      </a:r>
                      <a:r>
                        <a:rPr lang="lv-LV" sz="1500" b="1" cap="none" spc="0" noProof="0">
                          <a:effectLst/>
                        </a:rPr>
                        <a:t>2400 </a:t>
                      </a:r>
                      <a:r>
                        <a:rPr lang="lv-LV" sz="1500" cap="none" spc="0" noProof="0">
                          <a:effectLst/>
                        </a:rPr>
                        <a:t>devas (neapstiprināts)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Veselības aprūpes sistēmas darbiniekiem no gaidīšanas rindas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2571117746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Moderna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8.februārī </a:t>
                      </a:r>
                      <a:r>
                        <a:rPr lang="lv-LV" sz="1500" b="1" cap="none" spc="0" noProof="0">
                          <a:effectLst/>
                        </a:rPr>
                        <a:t>4800</a:t>
                      </a:r>
                      <a:r>
                        <a:rPr lang="lv-LV" sz="1500" cap="none" spc="0" noProof="0">
                          <a:effectLst/>
                        </a:rPr>
                        <a:t> devas (neapstiprināts)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b="0" cap="none" spc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Veselības aprūpes sistēmas darbiniekiem no gaidīšanas rindas, ja rinda nebūs, novirzīs uz </a:t>
                      </a:r>
                      <a:r>
                        <a:rPr lang="lv-LV" sz="1500" b="0" cap="none" spc="0" noProof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SACiem</a:t>
                      </a:r>
                      <a:endParaRPr lang="lv-LV" sz="1500" b="0" cap="none" spc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213176922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Moderna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22.februārī </a:t>
                      </a:r>
                      <a:r>
                        <a:rPr lang="lv-LV" sz="1500" b="1" cap="none" spc="0" noProof="0">
                          <a:effectLst/>
                        </a:rPr>
                        <a:t>15600</a:t>
                      </a:r>
                      <a:r>
                        <a:rPr lang="lv-LV" sz="1500" cap="none" spc="0" noProof="0">
                          <a:effectLst/>
                        </a:rPr>
                        <a:t> devas (neapstiprināts)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SAC, 80+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2554507959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AstraZeneca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Februārī, ja tiks pabeigta reģistrācija kā plānots – janvārī. 127 187 devas.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70+ iedzīvotājiem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1689224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5351F-8342-4433-B042-5F98D547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Citas aktualitātes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8311F-25A1-48E2-8CDA-93AA70CB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Stratēģijas īstenošanas plāna pilnveide ir aktīvā procesā.  </a:t>
            </a:r>
          </a:p>
          <a:p>
            <a:pPr lvl="1"/>
            <a:r>
              <a:rPr lang="lv-LV" dirty="0"/>
              <a:t>Kabinetu kapacitātes</a:t>
            </a:r>
          </a:p>
          <a:p>
            <a:pPr lvl="1"/>
            <a:r>
              <a:rPr lang="lv-LV" dirty="0"/>
              <a:t>Loģistikas </a:t>
            </a:r>
            <a:r>
              <a:rPr lang="lv-LV" dirty="0" err="1"/>
              <a:t>nordošinātāju</a:t>
            </a:r>
            <a:r>
              <a:rPr lang="lv-LV" dirty="0"/>
              <a:t> kapacitāte</a:t>
            </a:r>
          </a:p>
          <a:p>
            <a:pPr lvl="1"/>
            <a:r>
              <a:rPr lang="lv-LV" dirty="0"/>
              <a:t>Personāla kvalifikācija – nepieciešamās kompetences</a:t>
            </a:r>
          </a:p>
          <a:p>
            <a:r>
              <a:rPr lang="lv-LV" dirty="0" err="1"/>
              <a:t>mRNA</a:t>
            </a:r>
            <a:r>
              <a:rPr lang="en-US" dirty="0"/>
              <a:t> (</a:t>
            </a:r>
            <a:r>
              <a:rPr lang="en-US" dirty="0" err="1"/>
              <a:t>Biontech</a:t>
            </a:r>
            <a:r>
              <a:rPr lang="en-US" dirty="0"/>
              <a:t>-Pfizer, </a:t>
            </a:r>
            <a:r>
              <a:rPr lang="en-US" dirty="0" err="1"/>
              <a:t>Moderna</a:t>
            </a:r>
            <a:r>
              <a:rPr lang="en-US" dirty="0"/>
              <a:t>)</a:t>
            </a:r>
            <a:r>
              <a:rPr lang="lv-LV" dirty="0"/>
              <a:t> vakcīnu piemērotība ļoti veciem un trausliem cilvēkiem ar novājinātu imunitāti</a:t>
            </a:r>
          </a:p>
          <a:p>
            <a:r>
              <a:rPr lang="lv-LV" dirty="0"/>
              <a:t>Šonedēļ EZA reģistrācijas komitejā AZ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00004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144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Vakcinācija Latvijā</vt:lpstr>
      <vt:lpstr>PowerPoint Presentation</vt:lpstr>
      <vt:lpstr>Tuvākās piegādes</vt:lpstr>
      <vt:lpstr>Citas aktualitātes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Vakcīnu atlikumi (SPKC)</dc:title>
  <dc:creator>Svens Henkuzens</dc:creator>
  <cp:lastModifiedBy>Guna Jermacāne</cp:lastModifiedBy>
  <cp:revision>39</cp:revision>
  <dcterms:created xsi:type="dcterms:W3CDTF">2021-01-11T11:31:54Z</dcterms:created>
  <dcterms:modified xsi:type="dcterms:W3CDTF">2021-01-19T06:44:30Z</dcterms:modified>
</cp:coreProperties>
</file>