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69" r:id="rId3"/>
    <p:sldId id="273" r:id="rId4"/>
    <p:sldId id="27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81" autoAdjust="0"/>
    <p:restoredTop sz="94660"/>
  </p:normalViewPr>
  <p:slideViewPr>
    <p:cSldViewPr snapToGrid="0">
      <p:cViewPr varScale="1">
        <p:scale>
          <a:sx n="67" d="100"/>
          <a:sy n="67" d="100"/>
        </p:scale>
        <p:origin x="6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5098A-7D9C-4762-9E92-6032F6A578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AC139C-A381-40EA-84F1-4C006DBCE4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D8C41-91AD-4B40-8CE0-7FE889DB1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3705C-6401-4BA5-BB10-803784D14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F271F-4955-4490-92C8-9A340C9C6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98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D8BDD-8076-48E1-B27D-68E264A63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EE5FFB-038F-4BC7-A0E9-17CCF14F2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03520C-B66E-4353-B93E-1E3E29095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8452E-E606-44A6-8D18-44009B05F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0FCCB-451B-4414-B38F-64FD0CA4D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521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CD0245-095F-4147-8A23-441C7268EB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09748C-E58E-4BBD-9965-F5B4BF69CF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F5A0F-BBE7-4F77-A612-B877457FE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49A6C-DD03-4245-AA6E-2F5276338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5735A-4DB9-4439-9F42-F6D976B9A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878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CDACD-4DC4-4A10-9327-B045489EB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E5355-32FB-4EC0-8DCF-5AC07F76F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E4BF0-341B-4D11-8C57-AFB810CF7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8E771-03E6-4B6D-AA82-A829E59A9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6020F-BEC5-4E44-BC73-85E537D68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4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D8D78-D687-4A99-BF71-6F45E8EC4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08BC9-0D6B-46A2-BBDA-CE8E01B45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FDE1C-D35F-46CB-BBA2-4C2FB9553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DD6B9-DA91-483C-BD03-591BDA4E2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064CF-C41C-4A4A-AFEB-609EEAD14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47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B6780-C097-48DC-85C8-2676781B7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9FE84-DE6F-466D-9E9A-40A3802E48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2C7BE1-7615-4B9F-8684-69082D57F3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BD82BA-8A1E-496D-8D7B-723E879CF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37E850-6892-4A87-97F4-07CBC1F66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8E3557-9FCC-4EC8-BE36-F82D10B45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340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810FD-B696-4633-B207-327756156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B3333E-2E97-4B93-96A8-E356025BC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004CD7-21C3-4FF7-AF1F-FC59365D09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14B25E-B760-4D4C-90A4-69E41F533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3018C5-10E5-4D57-8000-C28309667C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9462D8-9D77-4647-BA94-C116CE964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8D861F-739B-46EF-B24E-F78A651AA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466EEF-E1BA-42A7-95A0-3E8FE642B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88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8BB58-4517-4F31-A09A-761BC5F0A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9690B7-2F17-43AD-A2BB-022E37D9E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DD83AF-2868-4439-90E4-EFDADB7EE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859DC3-A350-465C-8D20-6A08266EC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206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C7A7A5-9A30-4027-B3DA-F3057D950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C3F8B2-C9F3-48BC-A01F-D552EA7FD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12C837-B690-44BF-B7AF-C9F406868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6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88F5B-380C-45CE-81D7-79F701737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83A3F-866A-43DC-BECF-FC4431934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29DDEA-2A1C-4BA4-A8D1-F17AE0037C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429322-9426-4FEC-A541-4D2BB87AF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E63463-00A4-400D-9320-BF097D448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EE8A47-4543-4CDD-9A82-4C1665934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96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60A75-6BD3-4384-82F8-CF5D02756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A08CA0-CC99-4AB1-815A-0D02D17BED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C33FC8-B4B8-491D-B286-24C9F9BA8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297243-9EE6-44E5-BA8D-851E83448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70DECC-4C3C-43C7-BD74-E24812A69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43D381-A350-4395-9EAB-A31284C01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383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85A5CC-9059-4A0F-8DA2-B9620A490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6824D0-6266-4256-8A0F-5A17D43B0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AA91C-6818-4BB8-A0C6-F8F6EBFF46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0E0B6-261B-411B-AC2F-327B8D2D2795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1A7D1-0DCA-4E7B-8587-C1B30F20B5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05F22-56D0-4C01-AE2F-6A5F1A2A89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73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rt, bar chart&#10;&#10;Description automatically generated">
            <a:extLst>
              <a:ext uri="{FF2B5EF4-FFF2-40B4-BE49-F238E27FC236}">
                <a16:creationId xmlns:a16="http://schemas.microsoft.com/office/drawing/2014/main" id="{FABB770D-DFB7-47A9-8C31-199BADE205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2" y="760052"/>
            <a:ext cx="5426764" cy="2028534"/>
          </a:xfrm>
          <a:prstGeom prst="rect">
            <a:avLst/>
          </a:prstGeom>
        </p:spPr>
      </p:pic>
      <p:sp>
        <p:nvSpPr>
          <p:cNvPr id="26" name="Rectangle 15">
            <a:extLst>
              <a:ext uri="{FF2B5EF4-FFF2-40B4-BE49-F238E27FC236}">
                <a16:creationId xmlns:a16="http://schemas.microsoft.com/office/drawing/2014/main" id="{417CDA24-35F8-4540-8C52-3096D6D949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50280" y="0"/>
            <a:ext cx="9144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Graphical user interface&#10;&#10;Description automatically generated">
            <a:extLst>
              <a:ext uri="{FF2B5EF4-FFF2-40B4-BE49-F238E27FC236}">
                <a16:creationId xmlns:a16="http://schemas.microsoft.com/office/drawing/2014/main" id="{33A318DC-81BD-442B-8149-3ECFC328CA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7222" y="321734"/>
            <a:ext cx="4194218" cy="2905170"/>
          </a:xfrm>
          <a:prstGeom prst="rect">
            <a:avLst/>
          </a:prstGeom>
        </p:spPr>
      </p:pic>
      <p:sp>
        <p:nvSpPr>
          <p:cNvPr id="27" name="Rectangle 17">
            <a:extLst>
              <a:ext uri="{FF2B5EF4-FFF2-40B4-BE49-F238E27FC236}">
                <a16:creationId xmlns:a16="http://schemas.microsoft.com/office/drawing/2014/main" id="{8658BFE0-4E65-4174-9C75-687C94E88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383280"/>
            <a:ext cx="6126480" cy="914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19">
            <a:extLst>
              <a:ext uri="{FF2B5EF4-FFF2-40B4-BE49-F238E27FC236}">
                <a16:creationId xmlns:a16="http://schemas.microsoft.com/office/drawing/2014/main" id="{FA75DFED-A0C1-4A83-BE1D-0271C1826E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5520" y="3383280"/>
            <a:ext cx="6126480" cy="914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hart, line chart&#10;&#10;Description automatically generated">
            <a:extLst>
              <a:ext uri="{FF2B5EF4-FFF2-40B4-BE49-F238E27FC236}">
                <a16:creationId xmlns:a16="http://schemas.microsoft.com/office/drawing/2014/main" id="{26E60DE4-EBAF-4655-A5C2-DE0DF20435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1" y="4102393"/>
            <a:ext cx="5426764" cy="1817965"/>
          </a:xfrm>
          <a:prstGeom prst="rect">
            <a:avLst/>
          </a:prstGeom>
        </p:spPr>
      </p:pic>
      <p:pic>
        <p:nvPicPr>
          <p:cNvPr id="9" name="Picture 8" descr="Chart, bar chart&#10;&#10;Description automatically generated">
            <a:extLst>
              <a:ext uri="{FF2B5EF4-FFF2-40B4-BE49-F238E27FC236}">
                <a16:creationId xmlns:a16="http://schemas.microsoft.com/office/drawing/2014/main" id="{846C9884-1598-4DC2-BCBD-D18E738477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08034" y="3872972"/>
            <a:ext cx="5112595" cy="2276808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7C056DA-32D3-448C-A55C-C39E0B798211}"/>
              </a:ext>
            </a:extLst>
          </p:cNvPr>
          <p:cNvCxnSpPr/>
          <p:nvPr/>
        </p:nvCxnSpPr>
        <p:spPr>
          <a:xfrm>
            <a:off x="1352550" y="2247900"/>
            <a:ext cx="609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row: Curved Up 13">
            <a:extLst>
              <a:ext uri="{FF2B5EF4-FFF2-40B4-BE49-F238E27FC236}">
                <a16:creationId xmlns:a16="http://schemas.microsoft.com/office/drawing/2014/main" id="{EC9BFDC5-8A77-46D5-A871-572445627776}"/>
              </a:ext>
            </a:extLst>
          </p:cNvPr>
          <p:cNvSpPr/>
          <p:nvPr/>
        </p:nvSpPr>
        <p:spPr>
          <a:xfrm>
            <a:off x="1469417" y="2247900"/>
            <a:ext cx="3694765" cy="540684"/>
          </a:xfrm>
          <a:prstGeom prst="curved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185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1111CA-9C1E-4E95-BB43-3296ED9F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>
            <a:normAutofit/>
          </a:bodyPr>
          <a:lstStyle/>
          <a:p>
            <a:r>
              <a:rPr lang="lv-LV" sz="3200" dirty="0">
                <a:solidFill>
                  <a:srgbClr val="FFFFFF"/>
                </a:solidFill>
              </a:rPr>
              <a:t>Tuvākās piegādes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41C78F-DE66-4D24-AC40-5EF31ADC69E8}"/>
              </a:ext>
            </a:extLst>
          </p:cNvPr>
          <p:cNvSpPr txBox="1"/>
          <p:nvPr/>
        </p:nvSpPr>
        <p:spPr>
          <a:xfrm>
            <a:off x="277402" y="6462445"/>
            <a:ext cx="7729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Avots</a:t>
            </a:r>
            <a:r>
              <a:rPr lang="en-US" sz="1000" dirty="0"/>
              <a:t>: NVD</a:t>
            </a:r>
            <a:endParaRPr lang="lv-LV" sz="1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FE4B567-1707-4E98-8E03-A66A4E7F1E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174372"/>
              </p:ext>
            </p:extLst>
          </p:nvPr>
        </p:nvGraphicFramePr>
        <p:xfrm>
          <a:off x="4440932" y="952500"/>
          <a:ext cx="6904916" cy="3853136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460071">
                  <a:extLst>
                    <a:ext uri="{9D8B030D-6E8A-4147-A177-3AD203B41FA5}">
                      <a16:colId xmlns:a16="http://schemas.microsoft.com/office/drawing/2014/main" val="2867566465"/>
                    </a:ext>
                  </a:extLst>
                </a:gridCol>
                <a:gridCol w="3167831">
                  <a:extLst>
                    <a:ext uri="{9D8B030D-6E8A-4147-A177-3AD203B41FA5}">
                      <a16:colId xmlns:a16="http://schemas.microsoft.com/office/drawing/2014/main" val="1484929797"/>
                    </a:ext>
                  </a:extLst>
                </a:gridCol>
                <a:gridCol w="1008143">
                  <a:extLst>
                    <a:ext uri="{9D8B030D-6E8A-4147-A177-3AD203B41FA5}">
                      <a16:colId xmlns:a16="http://schemas.microsoft.com/office/drawing/2014/main" val="1782956002"/>
                    </a:ext>
                  </a:extLst>
                </a:gridCol>
                <a:gridCol w="1268871">
                  <a:extLst>
                    <a:ext uri="{9D8B030D-6E8A-4147-A177-3AD203B41FA5}">
                      <a16:colId xmlns:a16="http://schemas.microsoft.com/office/drawing/2014/main" val="1619866340"/>
                    </a:ext>
                  </a:extLst>
                </a:gridCol>
              </a:tblGrid>
              <a:tr h="55044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err="1">
                          <a:effectLst/>
                        </a:rPr>
                        <a:t>Ražotājs</a:t>
                      </a:r>
                      <a:endParaRPr lang="en-US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Datums</a:t>
                      </a:r>
                      <a:endParaRPr lang="en-US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Devas</a:t>
                      </a:r>
                      <a:endParaRPr lang="en-US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err="1">
                          <a:effectLst/>
                        </a:rPr>
                        <a:t>Statuss</a:t>
                      </a:r>
                      <a:endParaRPr lang="en-US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171947460"/>
                  </a:ext>
                </a:extLst>
              </a:tr>
              <a:tr h="55044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err="1">
                          <a:effectLst/>
                        </a:rPr>
                        <a:t>Moderna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31.janvārī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2400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apstiprināts 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255265231"/>
                  </a:ext>
                </a:extLst>
              </a:tr>
              <a:tr h="55044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AstraZeneca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7.februāris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13439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neapstiprināts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352165495"/>
                  </a:ext>
                </a:extLst>
              </a:tr>
              <a:tr h="55044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Moderna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500" u="none" strike="noStrike" dirty="0">
                          <a:effectLst/>
                        </a:rPr>
                        <a:t>Februāra nedēļā no 8.februāra </a:t>
                      </a:r>
                      <a:endParaRPr lang="lv-LV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4800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neapstiprināts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132657838"/>
                  </a:ext>
                </a:extLst>
              </a:tr>
              <a:tr h="55044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AstraZeneca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17.februāris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20738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neapstiprināts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922536976"/>
                  </a:ext>
                </a:extLst>
              </a:tr>
              <a:tr h="55044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Moderna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500" u="none" strike="noStrike" dirty="0">
                          <a:effectLst/>
                        </a:rPr>
                        <a:t>Februāra nedēļā no 22.februāra </a:t>
                      </a:r>
                      <a:endParaRPr lang="lv-LV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15600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neapstiprināts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9333544"/>
                  </a:ext>
                </a:extLst>
              </a:tr>
              <a:tr h="55044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AstraZeneca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Februāra beigas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38697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500" u="none" strike="noStrike" noProof="0" dirty="0">
                          <a:effectLst/>
                        </a:rPr>
                        <a:t>neapstiprināts</a:t>
                      </a:r>
                      <a:endParaRPr lang="lv-LV" sz="15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1711125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F4026E6-85A8-49D7-B8CD-60F0E299767C}"/>
              </a:ext>
            </a:extLst>
          </p:cNvPr>
          <p:cNvSpPr txBox="1"/>
          <p:nvPr/>
        </p:nvSpPr>
        <p:spPr>
          <a:xfrm>
            <a:off x="2940056" y="5330726"/>
            <a:ext cx="8247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Eiropas Komisijas iepirkumu grupas ietvarā turpina darbu, lai panāktu ES lielākās </a:t>
            </a:r>
            <a:r>
              <a:rPr lang="lv-LV" dirty="0" err="1"/>
              <a:t>AstraZeneca</a:t>
            </a:r>
            <a:r>
              <a:rPr lang="lv-LV" dirty="0"/>
              <a:t> piegādes, līdz ar to ir iespējamas izmaiņas.</a:t>
            </a:r>
          </a:p>
        </p:txBody>
      </p:sp>
    </p:spTree>
    <p:extLst>
      <p:ext uri="{BB962C8B-B14F-4D97-AF65-F5344CB8AC3E}">
        <p14:creationId xmlns:p14="http://schemas.microsoft.com/office/powerpoint/2010/main" val="90756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8311F-25A1-48E2-8CDA-93AA70CB0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3703"/>
            <a:ext cx="10515600" cy="5169172"/>
          </a:xfrm>
        </p:spPr>
        <p:txBody>
          <a:bodyPr>
            <a:normAutofit/>
          </a:bodyPr>
          <a:lstStyle/>
          <a:p>
            <a:r>
              <a:rPr lang="lv-LV" dirty="0"/>
              <a:t>Sociālās aprūpes centru iedzīvotāju un darbinieku, kā arī citu sociālās aprūpes darbinieku vakcinācija provizoriski 2 nedēļu laikā</a:t>
            </a:r>
          </a:p>
          <a:p>
            <a:r>
              <a:rPr lang="lv-LV" dirty="0"/>
              <a:t>3.faze uzsākšana 2-3</a:t>
            </a:r>
            <a:r>
              <a:rPr lang="en-US" dirty="0"/>
              <a:t> </a:t>
            </a:r>
            <a:r>
              <a:rPr lang="lv-LV" dirty="0"/>
              <a:t>nedēļu laikā</a:t>
            </a:r>
          </a:p>
          <a:p>
            <a:pPr lvl="1"/>
            <a:r>
              <a:rPr lang="lv-LV" dirty="0"/>
              <a:t>Seniori 90+</a:t>
            </a:r>
            <a:r>
              <a:rPr lang="lv-LV" dirty="0">
                <a:sym typeface="Wingdings" panose="05000000000000000000" pitchFamily="2" charset="2"/>
              </a:rPr>
              <a:t>80+70+60+</a:t>
            </a:r>
          </a:p>
        </p:txBody>
      </p:sp>
    </p:spTree>
    <p:extLst>
      <p:ext uri="{BB962C8B-B14F-4D97-AF65-F5344CB8AC3E}">
        <p14:creationId xmlns:p14="http://schemas.microsoft.com/office/powerpoint/2010/main" val="3300004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D98C4-5968-4C00-A7E9-DDBED9B08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PVO par </a:t>
            </a:r>
            <a:r>
              <a:rPr lang="lv-LV" dirty="0" err="1"/>
              <a:t>mRNA</a:t>
            </a:r>
            <a:r>
              <a:rPr lang="lv-LV" dirty="0"/>
              <a:t> veciem un vājiem cilvēkiem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2F093-38E1-4143-9251-0A898C514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The current reports do not suggest any unexpected or untoward increase in fatalities in frail</a:t>
            </a:r>
            <a:r>
              <a:rPr lang="en-US" dirty="0"/>
              <a:t>, elderly individuals or any unusual characteristics of adverse events following administration of BNT162b2. Reports are in line with the expected, all-cause mortality rates and causes of death in the sub-population of frail, elderly individuals, and the available information does not confirm a contributory role for the vaccine in the reported fatal events. In view of this, the committee considers that the benefit-risk balance of BNT162b2 remains </a:t>
            </a:r>
            <a:r>
              <a:rPr lang="en-US" dirty="0" err="1"/>
              <a:t>favourable</a:t>
            </a:r>
            <a:r>
              <a:rPr lang="en-US" dirty="0"/>
              <a:t> in the elderly, </a:t>
            </a:r>
            <a:r>
              <a:rPr lang="en-US" b="1" dirty="0"/>
              <a:t>and does not suggest any revision, at present, to the recommendations around the safety of this vaccine</a:t>
            </a:r>
            <a:r>
              <a:rPr lang="en-US" dirty="0"/>
              <a:t>. 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81193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229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Tuvākās piegādes</vt:lpstr>
      <vt:lpstr>PowerPoint Presentation</vt:lpstr>
      <vt:lpstr>PVO par mRNA veciem un vājiem cilvēkiem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Svens Henkuzens</dc:creator>
  <cp:lastModifiedBy>Guna Jermacāne</cp:lastModifiedBy>
  <cp:revision>2</cp:revision>
  <dcterms:created xsi:type="dcterms:W3CDTF">2021-01-26T06:15:26Z</dcterms:created>
  <dcterms:modified xsi:type="dcterms:W3CDTF">2021-01-26T06:23:30Z</dcterms:modified>
</cp:coreProperties>
</file>