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9" r:id="rId2"/>
    <p:sldMasterId id="2147483889" r:id="rId3"/>
    <p:sldMasterId id="2147483937" r:id="rId4"/>
    <p:sldMasterId id="2147483949" r:id="rId5"/>
    <p:sldMasterId id="2147484057" r:id="rId6"/>
    <p:sldMasterId id="2147484201" r:id="rId7"/>
    <p:sldMasterId id="2147484213" r:id="rId8"/>
  </p:sldMasterIdLst>
  <p:notesMasterIdLst>
    <p:notesMasterId r:id="rId27"/>
  </p:notesMasterIdLst>
  <p:sldIdLst>
    <p:sldId id="306" r:id="rId9"/>
    <p:sldId id="383" r:id="rId10"/>
    <p:sldId id="458" r:id="rId11"/>
    <p:sldId id="351" r:id="rId12"/>
    <p:sldId id="503" r:id="rId13"/>
    <p:sldId id="408" r:id="rId14"/>
    <p:sldId id="514" r:id="rId15"/>
    <p:sldId id="469" r:id="rId16"/>
    <p:sldId id="519" r:id="rId17"/>
    <p:sldId id="520" r:id="rId18"/>
    <p:sldId id="521" r:id="rId19"/>
    <p:sldId id="511" r:id="rId20"/>
    <p:sldId id="512" r:id="rId21"/>
    <p:sldId id="513" r:id="rId22"/>
    <p:sldId id="515" r:id="rId23"/>
    <p:sldId id="516" r:id="rId24"/>
    <p:sldId id="517" r:id="rId25"/>
    <p:sldId id="518" r:id="rId2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2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88392" autoAdjust="0"/>
  </p:normalViewPr>
  <p:slideViewPr>
    <p:cSldViewPr snapToGrid="0">
      <p:cViewPr varScale="1">
        <p:scale>
          <a:sx n="67" d="100"/>
          <a:sy n="67" d="100"/>
        </p:scale>
        <p:origin x="7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mpd-fs01.nmpd.local\dokumenti\Planosana\COVID_19\Dati_par_COVID_01.03.20-24.01.2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mpd-fs01.nmpd.local\dokumenti\Planosana\COVID_19\Dati_par_COVID_01.03.20-24.01.2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mpd-fs01.nmpd.local\dokumenti\Planosana\COVID_19\Dati_par_COVID_01.03.20-24.01.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289681115999592E-2"/>
          <c:y val="3.5914010816902757E-2"/>
          <c:w val="0.95012149860164363"/>
          <c:h val="0.75726868379335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Jauno gadījumu 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6"/>
              <c:layout>
                <c:manualLayout>
                  <c:x val="-1.5631758313923828E-16"/>
                  <c:y val="1.1674569982841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E8-4370-896C-180A4C462A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Sheet1!$A$2:$A$117</c:f>
              <c:strCache>
                <c:ptCount val="25"/>
                <c:pt idx="0">
                  <c:v>01.01.</c:v>
                </c:pt>
                <c:pt idx="1">
                  <c:v>02.01.</c:v>
                </c:pt>
                <c:pt idx="2">
                  <c:v>03.01.</c:v>
                </c:pt>
                <c:pt idx="3">
                  <c:v>04.01.</c:v>
                </c:pt>
                <c:pt idx="4">
                  <c:v>05.01.</c:v>
                </c:pt>
                <c:pt idx="5">
                  <c:v>06.01.</c:v>
                </c:pt>
                <c:pt idx="6">
                  <c:v>07.01.</c:v>
                </c:pt>
                <c:pt idx="7">
                  <c:v>08.01.</c:v>
                </c:pt>
                <c:pt idx="8">
                  <c:v>09.01.</c:v>
                </c:pt>
                <c:pt idx="9">
                  <c:v>10.01.</c:v>
                </c:pt>
                <c:pt idx="10">
                  <c:v>11.01.</c:v>
                </c:pt>
                <c:pt idx="11">
                  <c:v>12.01.</c:v>
                </c:pt>
                <c:pt idx="12">
                  <c:v>13.01.</c:v>
                </c:pt>
                <c:pt idx="13">
                  <c:v>14.01.</c:v>
                </c:pt>
                <c:pt idx="14">
                  <c:v>15.01.</c:v>
                </c:pt>
                <c:pt idx="15">
                  <c:v>16.01.</c:v>
                </c:pt>
                <c:pt idx="16">
                  <c:v>17.01.</c:v>
                </c:pt>
                <c:pt idx="17">
                  <c:v>18.01.</c:v>
                </c:pt>
                <c:pt idx="18">
                  <c:v>19.01.</c:v>
                </c:pt>
                <c:pt idx="19">
                  <c:v>20.01.</c:v>
                </c:pt>
                <c:pt idx="20">
                  <c:v>21.01.</c:v>
                </c:pt>
                <c:pt idx="21">
                  <c:v>22.01.</c:v>
                </c:pt>
                <c:pt idx="22">
                  <c:v>23.01.</c:v>
                </c:pt>
                <c:pt idx="23">
                  <c:v>24.01.</c:v>
                </c:pt>
                <c:pt idx="24">
                  <c:v>25.01.</c:v>
                </c:pt>
              </c:strCache>
            </c:strRef>
          </c:cat>
          <c:val>
            <c:numRef>
              <c:f>Sheet1!$B$2:$B$117</c:f>
              <c:numCache>
                <c:formatCode>General</c:formatCode>
                <c:ptCount val="25"/>
                <c:pt idx="0">
                  <c:v>314</c:v>
                </c:pt>
                <c:pt idx="1">
                  <c:v>568</c:v>
                </c:pt>
                <c:pt idx="2">
                  <c:v>621</c:v>
                </c:pt>
                <c:pt idx="3">
                  <c:v>824</c:v>
                </c:pt>
                <c:pt idx="4">
                  <c:v>1229</c:v>
                </c:pt>
                <c:pt idx="5">
                  <c:v>1374</c:v>
                </c:pt>
                <c:pt idx="6">
                  <c:v>1237</c:v>
                </c:pt>
                <c:pt idx="7">
                  <c:v>1170</c:v>
                </c:pt>
                <c:pt idx="8">
                  <c:v>619</c:v>
                </c:pt>
                <c:pt idx="9">
                  <c:v>331</c:v>
                </c:pt>
                <c:pt idx="10">
                  <c:v>878</c:v>
                </c:pt>
                <c:pt idx="11">
                  <c:v>1255</c:v>
                </c:pt>
                <c:pt idx="12">
                  <c:v>950</c:v>
                </c:pt>
                <c:pt idx="13">
                  <c:v>1084</c:v>
                </c:pt>
                <c:pt idx="14">
                  <c:v>1065</c:v>
                </c:pt>
                <c:pt idx="15">
                  <c:v>1031</c:v>
                </c:pt>
                <c:pt idx="16">
                  <c:v>244</c:v>
                </c:pt>
                <c:pt idx="17">
                  <c:v>812</c:v>
                </c:pt>
                <c:pt idx="18">
                  <c:v>1088</c:v>
                </c:pt>
                <c:pt idx="19">
                  <c:v>902</c:v>
                </c:pt>
                <c:pt idx="20">
                  <c:v>876</c:v>
                </c:pt>
                <c:pt idx="21">
                  <c:v>910</c:v>
                </c:pt>
                <c:pt idx="22">
                  <c:v>512</c:v>
                </c:pt>
                <c:pt idx="23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C-4705-AA6E-7A1CE2F2A9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Stacionēto skaits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8"/>
              <c:layout>
                <c:manualLayout>
                  <c:x val="2.13162803090860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0F-40F8-BD30-2FAD1A430721}"/>
                </c:ext>
              </c:extLst>
            </c:dLbl>
            <c:dLbl>
              <c:idx val="30"/>
              <c:layout>
                <c:manualLayout>
                  <c:x val="4.2632560618172128E-3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0F-40F8-BD30-2FAD1A430721}"/>
                </c:ext>
              </c:extLst>
            </c:dLbl>
            <c:dLbl>
              <c:idx val="31"/>
              <c:layout>
                <c:manualLayout>
                  <c:x val="4.2632560618172128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0F-40F8-BD30-2FAD1A430721}"/>
                </c:ext>
              </c:extLst>
            </c:dLbl>
            <c:dLbl>
              <c:idx val="32"/>
              <c:layout>
                <c:manualLayout>
                  <c:x val="4.2632560618172128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0F-40F8-BD30-2FAD1A430721}"/>
                </c:ext>
              </c:extLst>
            </c:dLbl>
            <c:dLbl>
              <c:idx val="33"/>
              <c:layout>
                <c:manualLayout>
                  <c:x val="4.26325606181721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0F-40F8-BD30-2FAD1A430721}"/>
                </c:ext>
              </c:extLst>
            </c:dLbl>
            <c:dLbl>
              <c:idx val="34"/>
              <c:layout>
                <c:manualLayout>
                  <c:x val="3.1974420463629096E-3"/>
                  <c:y val="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0F-40F8-BD30-2FAD1A430721}"/>
                </c:ext>
              </c:extLst>
            </c:dLbl>
            <c:dLbl>
              <c:idx val="35"/>
              <c:layout>
                <c:manualLayout>
                  <c:x val="8.52651212363442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0F-40F8-BD30-2FAD1A430721}"/>
                </c:ext>
              </c:extLst>
            </c:dLbl>
            <c:dLbl>
              <c:idx val="36"/>
              <c:layout>
                <c:manualLayout>
                  <c:x val="6.3948840927258192E-3"/>
                  <c:y val="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0F-40F8-BD30-2FAD1A430721}"/>
                </c:ext>
              </c:extLst>
            </c:dLbl>
            <c:dLbl>
              <c:idx val="37"/>
              <c:layout>
                <c:manualLayout>
                  <c:x val="4.2632560618172128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0F-40F8-BD30-2FAD1A430721}"/>
                </c:ext>
              </c:extLst>
            </c:dLbl>
            <c:dLbl>
              <c:idx val="38"/>
              <c:layout>
                <c:manualLayout>
                  <c:x val="6.39488409272581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0F-40F8-BD30-2FAD1A430721}"/>
                </c:ext>
              </c:extLst>
            </c:dLbl>
            <c:dLbl>
              <c:idx val="39"/>
              <c:layout>
                <c:manualLayout>
                  <c:x val="3.1974420463629096E-3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0F-40F8-BD30-2FAD1A430721}"/>
                </c:ext>
              </c:extLst>
            </c:dLbl>
            <c:dLbl>
              <c:idx val="40"/>
              <c:layout>
                <c:manualLayout>
                  <c:x val="1.0658140154543033E-2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0F-40F8-BD30-2FAD1A430721}"/>
                </c:ext>
              </c:extLst>
            </c:dLbl>
            <c:dLbl>
              <c:idx val="41"/>
              <c:layout>
                <c:manualLayout>
                  <c:x val="6.3948840927258192E-3"/>
                  <c:y val="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E0F-40F8-BD30-2FAD1A430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Sheet1!$A$2:$A$117</c:f>
              <c:strCache>
                <c:ptCount val="25"/>
                <c:pt idx="0">
                  <c:v>01.01.</c:v>
                </c:pt>
                <c:pt idx="1">
                  <c:v>02.01.</c:v>
                </c:pt>
                <c:pt idx="2">
                  <c:v>03.01.</c:v>
                </c:pt>
                <c:pt idx="3">
                  <c:v>04.01.</c:v>
                </c:pt>
                <c:pt idx="4">
                  <c:v>05.01.</c:v>
                </c:pt>
                <c:pt idx="5">
                  <c:v>06.01.</c:v>
                </c:pt>
                <c:pt idx="6">
                  <c:v>07.01.</c:v>
                </c:pt>
                <c:pt idx="7">
                  <c:v>08.01.</c:v>
                </c:pt>
                <c:pt idx="8">
                  <c:v>09.01.</c:v>
                </c:pt>
                <c:pt idx="9">
                  <c:v>10.01.</c:v>
                </c:pt>
                <c:pt idx="10">
                  <c:v>11.01.</c:v>
                </c:pt>
                <c:pt idx="11">
                  <c:v>12.01.</c:v>
                </c:pt>
                <c:pt idx="12">
                  <c:v>13.01.</c:v>
                </c:pt>
                <c:pt idx="13">
                  <c:v>14.01.</c:v>
                </c:pt>
                <c:pt idx="14">
                  <c:v>15.01.</c:v>
                </c:pt>
                <c:pt idx="15">
                  <c:v>16.01.</c:v>
                </c:pt>
                <c:pt idx="16">
                  <c:v>17.01.</c:v>
                </c:pt>
                <c:pt idx="17">
                  <c:v>18.01.</c:v>
                </c:pt>
                <c:pt idx="18">
                  <c:v>19.01.</c:v>
                </c:pt>
                <c:pt idx="19">
                  <c:v>20.01.</c:v>
                </c:pt>
                <c:pt idx="20">
                  <c:v>21.01.</c:v>
                </c:pt>
                <c:pt idx="21">
                  <c:v>22.01.</c:v>
                </c:pt>
                <c:pt idx="22">
                  <c:v>23.01.</c:v>
                </c:pt>
                <c:pt idx="23">
                  <c:v>24.01.</c:v>
                </c:pt>
                <c:pt idx="24">
                  <c:v>25.01.</c:v>
                </c:pt>
              </c:strCache>
            </c:strRef>
          </c:cat>
          <c:val>
            <c:numRef>
              <c:f>Sheet1!$C$2:$C$117</c:f>
              <c:numCache>
                <c:formatCode>General</c:formatCode>
                <c:ptCount val="25"/>
                <c:pt idx="0">
                  <c:v>98</c:v>
                </c:pt>
                <c:pt idx="1">
                  <c:v>136</c:v>
                </c:pt>
                <c:pt idx="2">
                  <c:v>112</c:v>
                </c:pt>
                <c:pt idx="3">
                  <c:v>145</c:v>
                </c:pt>
                <c:pt idx="4">
                  <c:v>120</c:v>
                </c:pt>
                <c:pt idx="5">
                  <c:v>178</c:v>
                </c:pt>
                <c:pt idx="6">
                  <c:v>155</c:v>
                </c:pt>
                <c:pt idx="7">
                  <c:v>148</c:v>
                </c:pt>
                <c:pt idx="8">
                  <c:v>80</c:v>
                </c:pt>
                <c:pt idx="9">
                  <c:v>109</c:v>
                </c:pt>
                <c:pt idx="10">
                  <c:v>133</c:v>
                </c:pt>
                <c:pt idx="11">
                  <c:v>179</c:v>
                </c:pt>
                <c:pt idx="12">
                  <c:v>100</c:v>
                </c:pt>
                <c:pt idx="13">
                  <c:v>99</c:v>
                </c:pt>
                <c:pt idx="14">
                  <c:v>112</c:v>
                </c:pt>
                <c:pt idx="15">
                  <c:v>77</c:v>
                </c:pt>
                <c:pt idx="16">
                  <c:v>71</c:v>
                </c:pt>
                <c:pt idx="17">
                  <c:v>121</c:v>
                </c:pt>
                <c:pt idx="18">
                  <c:v>109</c:v>
                </c:pt>
                <c:pt idx="19">
                  <c:v>125</c:v>
                </c:pt>
                <c:pt idx="20">
                  <c:v>125</c:v>
                </c:pt>
                <c:pt idx="21">
                  <c:v>108</c:v>
                </c:pt>
                <c:pt idx="22">
                  <c:v>91</c:v>
                </c:pt>
                <c:pt idx="2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2C-4705-AA6E-7A1CE2F2A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6491904"/>
        <c:axId val="196522368"/>
      </c:barChart>
      <c:lineChart>
        <c:grouping val="standar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Aizpildītās gultas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-1.0658140154543032E-3"/>
                  <c:y val="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E0F-40F8-BD30-2FAD1A430721}"/>
                </c:ext>
              </c:extLst>
            </c:dLbl>
            <c:dLbl>
              <c:idx val="32"/>
              <c:layout>
                <c:manualLayout>
                  <c:x val="2.1316280309086064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E0F-40F8-BD30-2FAD1A430721}"/>
                </c:ext>
              </c:extLst>
            </c:dLbl>
            <c:dLbl>
              <c:idx val="33"/>
              <c:layout>
                <c:manualLayout>
                  <c:x val="2.1316280309086064E-3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E0F-40F8-BD30-2FAD1A430721}"/>
                </c:ext>
              </c:extLst>
            </c:dLbl>
            <c:dLbl>
              <c:idx val="34"/>
              <c:layout>
                <c:manualLayout>
                  <c:x val="0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E0F-40F8-BD30-2FAD1A430721}"/>
                </c:ext>
              </c:extLst>
            </c:dLbl>
            <c:dLbl>
              <c:idx val="45"/>
              <c:layout>
                <c:manualLayout>
                  <c:x val="-6.3948840927258192E-3"/>
                  <c:y val="-2.626778246139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E0F-40F8-BD30-2FAD1A430721}"/>
                </c:ext>
              </c:extLst>
            </c:dLbl>
            <c:dLbl>
              <c:idx val="46"/>
              <c:layout>
                <c:manualLayout>
                  <c:x val="-4.2632560618172128E-3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E8-4370-896C-180A4C462A48}"/>
                </c:ext>
              </c:extLst>
            </c:dLbl>
            <c:dLbl>
              <c:idx val="48"/>
              <c:layout>
                <c:manualLayout>
                  <c:x val="1.1723954169997336E-2"/>
                  <c:y val="-1.464128843338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E0F-40F8-BD30-2FAD1A430721}"/>
                </c:ext>
              </c:extLst>
            </c:dLbl>
            <c:dLbl>
              <c:idx val="50"/>
              <c:layout>
                <c:manualLayout>
                  <c:x val="0"/>
                  <c:y val="3.6603221083455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E0F-40F8-BD30-2FAD1A430721}"/>
                </c:ext>
              </c:extLst>
            </c:dLbl>
            <c:dLbl>
              <c:idx val="60"/>
              <c:layout>
                <c:manualLayout>
                  <c:x val="0"/>
                  <c:y val="2.626778246139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E0F-40F8-BD30-2FAD1A430721}"/>
                </c:ext>
              </c:extLst>
            </c:dLbl>
            <c:dLbl>
              <c:idx val="63"/>
              <c:layout>
                <c:manualLayout>
                  <c:x val="0"/>
                  <c:y val="-2.043049746997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E0F-40F8-BD30-2FAD1A430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Sheet1!$A$2:$A$117</c:f>
              <c:strCache>
                <c:ptCount val="25"/>
                <c:pt idx="0">
                  <c:v>01.01.</c:v>
                </c:pt>
                <c:pt idx="1">
                  <c:v>02.01.</c:v>
                </c:pt>
                <c:pt idx="2">
                  <c:v>03.01.</c:v>
                </c:pt>
                <c:pt idx="3">
                  <c:v>04.01.</c:v>
                </c:pt>
                <c:pt idx="4">
                  <c:v>05.01.</c:v>
                </c:pt>
                <c:pt idx="5">
                  <c:v>06.01.</c:v>
                </c:pt>
                <c:pt idx="6">
                  <c:v>07.01.</c:v>
                </c:pt>
                <c:pt idx="7">
                  <c:v>08.01.</c:v>
                </c:pt>
                <c:pt idx="8">
                  <c:v>09.01.</c:v>
                </c:pt>
                <c:pt idx="9">
                  <c:v>10.01.</c:v>
                </c:pt>
                <c:pt idx="10">
                  <c:v>11.01.</c:v>
                </c:pt>
                <c:pt idx="11">
                  <c:v>12.01.</c:v>
                </c:pt>
                <c:pt idx="12">
                  <c:v>13.01.</c:v>
                </c:pt>
                <c:pt idx="13">
                  <c:v>14.01.</c:v>
                </c:pt>
                <c:pt idx="14">
                  <c:v>15.01.</c:v>
                </c:pt>
                <c:pt idx="15">
                  <c:v>16.01.</c:v>
                </c:pt>
                <c:pt idx="16">
                  <c:v>17.01.</c:v>
                </c:pt>
                <c:pt idx="17">
                  <c:v>18.01.</c:v>
                </c:pt>
                <c:pt idx="18">
                  <c:v>19.01.</c:v>
                </c:pt>
                <c:pt idx="19">
                  <c:v>20.01.</c:v>
                </c:pt>
                <c:pt idx="20">
                  <c:v>21.01.</c:v>
                </c:pt>
                <c:pt idx="21">
                  <c:v>22.01.</c:v>
                </c:pt>
                <c:pt idx="22">
                  <c:v>23.01.</c:v>
                </c:pt>
                <c:pt idx="23">
                  <c:v>24.01.</c:v>
                </c:pt>
                <c:pt idx="24">
                  <c:v>25.01.</c:v>
                </c:pt>
              </c:strCache>
            </c:strRef>
          </c:cat>
          <c:val>
            <c:numRef>
              <c:f>Sheet1!$D$2:$D$117</c:f>
              <c:numCache>
                <c:formatCode>General</c:formatCode>
                <c:ptCount val="25"/>
                <c:pt idx="0">
                  <c:v>1133</c:v>
                </c:pt>
                <c:pt idx="1">
                  <c:v>1180</c:v>
                </c:pt>
                <c:pt idx="2">
                  <c:v>1213</c:v>
                </c:pt>
                <c:pt idx="3">
                  <c:v>1180</c:v>
                </c:pt>
                <c:pt idx="4">
                  <c:v>1134</c:v>
                </c:pt>
                <c:pt idx="5">
                  <c:v>1174</c:v>
                </c:pt>
                <c:pt idx="6">
                  <c:v>1166</c:v>
                </c:pt>
                <c:pt idx="7">
                  <c:v>1125</c:v>
                </c:pt>
                <c:pt idx="8">
                  <c:v>1147</c:v>
                </c:pt>
                <c:pt idx="9">
                  <c:v>1200</c:v>
                </c:pt>
                <c:pt idx="10">
                  <c:v>1187</c:v>
                </c:pt>
                <c:pt idx="11">
                  <c:v>1244</c:v>
                </c:pt>
                <c:pt idx="12">
                  <c:v>1183</c:v>
                </c:pt>
                <c:pt idx="13">
                  <c:v>1151</c:v>
                </c:pt>
                <c:pt idx="14">
                  <c:v>1065</c:v>
                </c:pt>
                <c:pt idx="15">
                  <c:v>1136</c:v>
                </c:pt>
                <c:pt idx="16">
                  <c:v>1172</c:v>
                </c:pt>
                <c:pt idx="17">
                  <c:v>1157</c:v>
                </c:pt>
                <c:pt idx="18">
                  <c:v>1115</c:v>
                </c:pt>
                <c:pt idx="19">
                  <c:v>1105</c:v>
                </c:pt>
                <c:pt idx="20">
                  <c:v>1115</c:v>
                </c:pt>
                <c:pt idx="21">
                  <c:v>1047</c:v>
                </c:pt>
                <c:pt idx="22">
                  <c:v>1109</c:v>
                </c:pt>
                <c:pt idx="23">
                  <c:v>1153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2C-4705-AA6E-7A1CE2F2A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491904"/>
        <c:axId val="196522368"/>
      </c:lineChart>
      <c:catAx>
        <c:axId val="19649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6522368"/>
        <c:crosses val="autoZero"/>
        <c:auto val="1"/>
        <c:lblAlgn val="ctr"/>
        <c:lblOffset val="100"/>
        <c:noMultiLvlLbl val="0"/>
      </c:catAx>
      <c:valAx>
        <c:axId val="19652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649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layout>
        <c:manualLayout>
          <c:xMode val="edge"/>
          <c:yMode val="edge"/>
          <c:x val="0.12484550941923626"/>
          <c:y val="0.90854537156157478"/>
          <c:w val="0.55354872007905487"/>
          <c:h val="6.1821975766938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Covid-19 </a:t>
            </a:r>
            <a:r>
              <a:rPr lang="en-US" sz="2000" b="1" dirty="0" err="1"/>
              <a:t>pacientiem</a:t>
            </a:r>
            <a:r>
              <a:rPr lang="en-US" sz="2000" b="1" dirty="0"/>
              <a:t> </a:t>
            </a:r>
            <a:r>
              <a:rPr lang="en-US" sz="2000" b="1" dirty="0" err="1"/>
              <a:t>piemēroto</a:t>
            </a:r>
            <a:r>
              <a:rPr lang="en-US" sz="2000" b="1" dirty="0"/>
              <a:t> </a:t>
            </a:r>
            <a:r>
              <a:rPr lang="en-US" sz="2000" b="1" dirty="0" err="1"/>
              <a:t>gultu</a:t>
            </a:r>
            <a:r>
              <a:rPr lang="en-US" sz="2000" b="1" dirty="0"/>
              <a:t> </a:t>
            </a:r>
            <a:r>
              <a:rPr lang="en-US" sz="2000" b="1" dirty="0" err="1"/>
              <a:t>skaits</a:t>
            </a:r>
            <a:r>
              <a:rPr lang="en-US" sz="2000" b="1" baseline="0" dirty="0"/>
              <a:t> 10 NMP </a:t>
            </a:r>
            <a:r>
              <a:rPr lang="en-US" sz="2000" b="1" baseline="0" dirty="0" err="1"/>
              <a:t>slimnīcās</a:t>
            </a:r>
            <a:r>
              <a:rPr lang="en-US" sz="2000" b="1" baseline="0" dirty="0"/>
              <a:t> (2.11.-11.01.)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baseline="0" dirty="0"/>
              <a:t> </a:t>
            </a:r>
            <a:r>
              <a:rPr lang="en-US" sz="1100" b="0" baseline="0" dirty="0"/>
              <a:t>*</a:t>
            </a:r>
            <a:r>
              <a:rPr lang="en-US" sz="1100" b="0" baseline="0" dirty="0" err="1"/>
              <a:t>Kopskaitā</a:t>
            </a:r>
            <a:r>
              <a:rPr lang="en-US" sz="1100" b="0" baseline="0" dirty="0"/>
              <a:t> </a:t>
            </a:r>
            <a:r>
              <a:rPr lang="en-US" sz="1100" b="0" baseline="0" dirty="0" err="1"/>
              <a:t>nav</a:t>
            </a:r>
            <a:r>
              <a:rPr lang="en-US" sz="1100" b="0" baseline="0" dirty="0"/>
              <a:t> </a:t>
            </a:r>
            <a:r>
              <a:rPr lang="en-US" sz="1100" b="0" baseline="0" dirty="0" err="1"/>
              <a:t>iekļautas</a:t>
            </a:r>
            <a:r>
              <a:rPr lang="en-US" sz="1100" b="0" baseline="0" dirty="0"/>
              <a:t> BKUS Covid-19 </a:t>
            </a:r>
            <a:r>
              <a:rPr lang="en-US" sz="1100" b="0" baseline="0" dirty="0" err="1"/>
              <a:t>pacientu</a:t>
            </a:r>
            <a:r>
              <a:rPr lang="en-US" sz="1100" b="0" baseline="0" dirty="0"/>
              <a:t> </a:t>
            </a:r>
            <a:r>
              <a:rPr lang="en-US" sz="1100" b="0" baseline="0" dirty="0" err="1"/>
              <a:t>gultas</a:t>
            </a:r>
            <a:endParaRPr lang="lv-LV" sz="1100" b="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6922947839564152E-2"/>
          <c:y val="0.12177288075413928"/>
          <c:w val="0.94763938241387558"/>
          <c:h val="0.771673497785136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'[Covid-19_gultas_dinamika_18.01_ (2).xlsx]Sheet1'!$B$23</c:f>
              <c:strCache>
                <c:ptCount val="1"/>
                <c:pt idx="0">
                  <c:v>Covid-19 smagiem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'[Covid-19_gultas_dinamika_18.01_ (2).xlsx]Sheet1'!$A$24:$A$35</c:f>
              <c:strCache>
                <c:ptCount val="12"/>
                <c:pt idx="0">
                  <c:v>2.11.</c:v>
                </c:pt>
                <c:pt idx="1">
                  <c:v>9.11.</c:v>
                </c:pt>
                <c:pt idx="2">
                  <c:v>16.11.</c:v>
                </c:pt>
                <c:pt idx="3">
                  <c:v>23.11.</c:v>
                </c:pt>
                <c:pt idx="4">
                  <c:v>30.11.</c:v>
                </c:pt>
                <c:pt idx="5">
                  <c:v>7.12.</c:v>
                </c:pt>
                <c:pt idx="6">
                  <c:v>14.12.</c:v>
                </c:pt>
                <c:pt idx="7">
                  <c:v>21.12.</c:v>
                </c:pt>
                <c:pt idx="8">
                  <c:v>28.12.</c:v>
                </c:pt>
                <c:pt idx="9">
                  <c:v>5.01.</c:v>
                </c:pt>
                <c:pt idx="10">
                  <c:v>11.01.</c:v>
                </c:pt>
                <c:pt idx="11">
                  <c:v>18.01.</c:v>
                </c:pt>
              </c:strCache>
            </c:strRef>
          </c:cat>
          <c:val>
            <c:numRef>
              <c:f>'[Covid-19_gultas_dinamika_18.01_ (2).xlsx]Sheet1'!$B$24:$B$35</c:f>
              <c:numCache>
                <c:formatCode>General</c:formatCode>
                <c:ptCount val="12"/>
                <c:pt idx="0">
                  <c:v>46</c:v>
                </c:pt>
                <c:pt idx="1">
                  <c:v>44</c:v>
                </c:pt>
                <c:pt idx="2">
                  <c:v>47</c:v>
                </c:pt>
                <c:pt idx="3">
                  <c:v>46</c:v>
                </c:pt>
                <c:pt idx="4">
                  <c:v>79</c:v>
                </c:pt>
                <c:pt idx="5">
                  <c:v>80</c:v>
                </c:pt>
                <c:pt idx="6">
                  <c:v>67</c:v>
                </c:pt>
                <c:pt idx="7">
                  <c:v>74</c:v>
                </c:pt>
                <c:pt idx="8">
                  <c:v>80</c:v>
                </c:pt>
                <c:pt idx="9">
                  <c:v>89</c:v>
                </c:pt>
                <c:pt idx="10">
                  <c:v>102</c:v>
                </c:pt>
                <c:pt idx="11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0-4652-BEEE-C4618C990E72}"/>
            </c:ext>
          </c:extLst>
        </c:ser>
        <c:ser>
          <c:idx val="1"/>
          <c:order val="1"/>
          <c:tx>
            <c:strRef>
              <c:f>'[Covid-19_gultas_dinamika_18.01_ (2).xlsx]Sheet1'!$C$23</c:f>
              <c:strCache>
                <c:ptCount val="1"/>
                <c:pt idx="0">
                  <c:v>Covid-19 vidēji smagiem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'[Covid-19_gultas_dinamika_18.01_ (2).xlsx]Sheet1'!$A$24:$A$35</c:f>
              <c:strCache>
                <c:ptCount val="12"/>
                <c:pt idx="0">
                  <c:v>2.11.</c:v>
                </c:pt>
                <c:pt idx="1">
                  <c:v>9.11.</c:v>
                </c:pt>
                <c:pt idx="2">
                  <c:v>16.11.</c:v>
                </c:pt>
                <c:pt idx="3">
                  <c:v>23.11.</c:v>
                </c:pt>
                <c:pt idx="4">
                  <c:v>30.11.</c:v>
                </c:pt>
                <c:pt idx="5">
                  <c:v>7.12.</c:v>
                </c:pt>
                <c:pt idx="6">
                  <c:v>14.12.</c:v>
                </c:pt>
                <c:pt idx="7">
                  <c:v>21.12.</c:v>
                </c:pt>
                <c:pt idx="8">
                  <c:v>28.12.</c:v>
                </c:pt>
                <c:pt idx="9">
                  <c:v>5.01.</c:v>
                </c:pt>
                <c:pt idx="10">
                  <c:v>11.01.</c:v>
                </c:pt>
                <c:pt idx="11">
                  <c:v>18.01.</c:v>
                </c:pt>
              </c:strCache>
            </c:strRef>
          </c:cat>
          <c:val>
            <c:numRef>
              <c:f>'[Covid-19_gultas_dinamika_18.01_ (2).xlsx]Sheet1'!$C$24:$C$35</c:f>
              <c:numCache>
                <c:formatCode>General</c:formatCode>
                <c:ptCount val="12"/>
                <c:pt idx="0">
                  <c:v>321</c:v>
                </c:pt>
                <c:pt idx="1">
                  <c:v>373</c:v>
                </c:pt>
                <c:pt idx="2">
                  <c:v>456</c:v>
                </c:pt>
                <c:pt idx="3">
                  <c:v>523</c:v>
                </c:pt>
                <c:pt idx="4">
                  <c:v>579</c:v>
                </c:pt>
                <c:pt idx="5">
                  <c:v>703</c:v>
                </c:pt>
                <c:pt idx="6">
                  <c:v>739</c:v>
                </c:pt>
                <c:pt idx="7">
                  <c:v>1002</c:v>
                </c:pt>
                <c:pt idx="8">
                  <c:v>1011</c:v>
                </c:pt>
                <c:pt idx="9">
                  <c:v>1021</c:v>
                </c:pt>
                <c:pt idx="10">
                  <c:v>1027</c:v>
                </c:pt>
                <c:pt idx="11">
                  <c:v>1024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0-4652-BEEE-C4618C990E72}"/>
            </c:ext>
          </c:extLst>
        </c:ser>
        <c:ser>
          <c:idx val="2"/>
          <c:order val="2"/>
          <c:tx>
            <c:strRef>
              <c:f>'[Covid-19_gultas_dinamika_18.01_ (2).xlsx]Sheet1'!$F$23</c:f>
              <c:strCache>
                <c:ptCount val="1"/>
                <c:pt idx="0">
                  <c:v>Procentuālais pieaugums (%)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'[Covid-19_gultas_dinamika_18.01_ (2).xlsx]Sheet1'!$A$24:$A$35</c:f>
              <c:strCache>
                <c:ptCount val="12"/>
                <c:pt idx="0">
                  <c:v>2.11.</c:v>
                </c:pt>
                <c:pt idx="1">
                  <c:v>9.11.</c:v>
                </c:pt>
                <c:pt idx="2">
                  <c:v>16.11.</c:v>
                </c:pt>
                <c:pt idx="3">
                  <c:v>23.11.</c:v>
                </c:pt>
                <c:pt idx="4">
                  <c:v>30.11.</c:v>
                </c:pt>
                <c:pt idx="5">
                  <c:v>7.12.</c:v>
                </c:pt>
                <c:pt idx="6">
                  <c:v>14.12.</c:v>
                </c:pt>
                <c:pt idx="7">
                  <c:v>21.12.</c:v>
                </c:pt>
                <c:pt idx="8">
                  <c:v>28.12.</c:v>
                </c:pt>
                <c:pt idx="9">
                  <c:v>5.01.</c:v>
                </c:pt>
                <c:pt idx="10">
                  <c:v>11.01.</c:v>
                </c:pt>
                <c:pt idx="11">
                  <c:v>18.01.</c:v>
                </c:pt>
              </c:strCache>
            </c:strRef>
          </c:cat>
          <c:val>
            <c:numRef>
              <c:f>'[Covid-19_gultas_dinamika_18.01_ (2).xlsx]Sheet1'!$F$24:$F$29</c:f>
              <c:numCache>
                <c:formatCode>0%</c:formatCode>
                <c:ptCount val="6"/>
                <c:pt idx="1">
                  <c:v>0.14000000000000001</c:v>
                </c:pt>
                <c:pt idx="2">
                  <c:v>0.21</c:v>
                </c:pt>
                <c:pt idx="3">
                  <c:v>0.13</c:v>
                </c:pt>
                <c:pt idx="4">
                  <c:v>0.16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E3-4FAA-AC86-0F008BAAB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077376"/>
        <c:axId val="127083264"/>
      </c:barChart>
      <c:catAx>
        <c:axId val="12707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7083264"/>
        <c:crosses val="autoZero"/>
        <c:auto val="1"/>
        <c:lblAlgn val="ctr"/>
        <c:lblOffset val="100"/>
        <c:noMultiLvlLbl val="0"/>
      </c:catAx>
      <c:valAx>
        <c:axId val="127083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707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875840105198616"/>
          <c:y val="0.94238961314245773"/>
          <c:w val="0.24248310748192939"/>
          <c:h val="3.2541531016217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'[25.01.2021. darbinieku prombūtne novembris-decembris-janvaris 2021grafiks.xlsx]Lapa1'!$C$5</c:f>
              <c:strCache>
                <c:ptCount val="1"/>
                <c:pt idx="0">
                  <c:v>Covid-19 vīrusa inficēto personu skaits</c:v>
                </c:pt>
              </c:strCache>
            </c:strRef>
          </c:tx>
          <c:dLbls>
            <c:dLbl>
              <c:idx val="9"/>
              <c:layout>
                <c:manualLayout>
                  <c:x val="-6.5285397858381921E-3"/>
                  <c:y val="-3.5618835191970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CB-4769-A9D9-88DF86097005}"/>
                </c:ext>
              </c:extLst>
            </c:dLbl>
            <c:dLbl>
              <c:idx val="11"/>
              <c:layout>
                <c:manualLayout>
                  <c:x val="0"/>
                  <c:y val="-1.0176810054848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CB-4769-A9D9-88DF86097005}"/>
                </c:ext>
              </c:extLst>
            </c:dLbl>
            <c:dLbl>
              <c:idx val="12"/>
              <c:layout>
                <c:manualLayout>
                  <c:x val="0"/>
                  <c:y val="-2.0353620109697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CB-4769-A9D9-88DF86097005}"/>
                </c:ext>
              </c:extLst>
            </c:dLbl>
            <c:dLbl>
              <c:idx val="13"/>
              <c:layout>
                <c:manualLayout>
                  <c:x val="0"/>
                  <c:y val="-1.7809417595985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CB-4769-A9D9-88DF86097005}"/>
                </c:ext>
              </c:extLst>
            </c:dLbl>
            <c:dLbl>
              <c:idx val="14"/>
              <c:layout>
                <c:manualLayout>
                  <c:x val="-2.1761799286127309E-3"/>
                  <c:y val="-2.0353620109697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CB-4769-A9D9-88DF86097005}"/>
                </c:ext>
              </c:extLst>
            </c:dLbl>
            <c:dLbl>
              <c:idx val="15"/>
              <c:layout>
                <c:manualLayout>
                  <c:x val="1.0880899643063654E-3"/>
                  <c:y val="-1.526521508227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CB-4769-A9D9-88DF86097005}"/>
                </c:ext>
              </c:extLst>
            </c:dLbl>
            <c:dLbl>
              <c:idx val="16"/>
              <c:layout>
                <c:manualLayout>
                  <c:x val="0"/>
                  <c:y val="-2.0353620109697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CB-4769-A9D9-88DF860970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'[25.01.2021. darbinieku prombūtne novembris-decembris-janvaris 2021grafiks.xlsx]Lapa1'!$B$6:$B$23</c:f>
              <c:strCache>
                <c:ptCount val="18"/>
                <c:pt idx="0">
                  <c:v>05.11.2020.</c:v>
                </c:pt>
                <c:pt idx="1">
                  <c:v>12.11.2020.</c:v>
                </c:pt>
                <c:pt idx="2">
                  <c:v>19.11.2020.</c:v>
                </c:pt>
                <c:pt idx="3">
                  <c:v>26.11.2020.</c:v>
                </c:pt>
                <c:pt idx="4">
                  <c:v>03.12.2020.</c:v>
                </c:pt>
                <c:pt idx="5">
                  <c:v>11.12.2020.</c:v>
                </c:pt>
                <c:pt idx="6">
                  <c:v>17.12.2020.</c:v>
                </c:pt>
                <c:pt idx="7">
                  <c:v>23.12.2020.</c:v>
                </c:pt>
                <c:pt idx="8">
                  <c:v>04.01.2021.</c:v>
                </c:pt>
                <c:pt idx="9">
                  <c:v>07.01.2021.</c:v>
                </c:pt>
                <c:pt idx="10">
                  <c:v>11.01.2021.</c:v>
                </c:pt>
                <c:pt idx="11">
                  <c:v>15.01.2021.</c:v>
                </c:pt>
                <c:pt idx="12">
                  <c:v>18.01.2021.</c:v>
                </c:pt>
                <c:pt idx="13">
                  <c:v>19.01.2021.</c:v>
                </c:pt>
                <c:pt idx="14">
                  <c:v>20.01.2021.</c:v>
                </c:pt>
                <c:pt idx="15">
                  <c:v>21.01.2021.</c:v>
                </c:pt>
                <c:pt idx="16">
                  <c:v>22.01.2021.</c:v>
                </c:pt>
                <c:pt idx="17">
                  <c:v>25.01.2021.</c:v>
                </c:pt>
              </c:strCache>
            </c:strRef>
          </c:cat>
          <c:val>
            <c:numRef>
              <c:f>'[25.01.2021. darbinieku prombūtne novembris-decembris-janvaris 2021grafiks.xlsx]Lapa1'!$C$6:$C$23</c:f>
              <c:numCache>
                <c:formatCode>General</c:formatCode>
                <c:ptCount val="18"/>
                <c:pt idx="0">
                  <c:v>208</c:v>
                </c:pt>
                <c:pt idx="1">
                  <c:v>354</c:v>
                </c:pt>
                <c:pt idx="2">
                  <c:v>389</c:v>
                </c:pt>
                <c:pt idx="3">
                  <c:v>528</c:v>
                </c:pt>
                <c:pt idx="4">
                  <c:v>650</c:v>
                </c:pt>
                <c:pt idx="5">
                  <c:v>836</c:v>
                </c:pt>
                <c:pt idx="6">
                  <c:v>1005</c:v>
                </c:pt>
                <c:pt idx="7">
                  <c:v>1184</c:v>
                </c:pt>
                <c:pt idx="8">
                  <c:v>1169</c:v>
                </c:pt>
                <c:pt idx="9">
                  <c:v>1033</c:v>
                </c:pt>
                <c:pt idx="10">
                  <c:v>1101</c:v>
                </c:pt>
                <c:pt idx="11">
                  <c:v>1038</c:v>
                </c:pt>
                <c:pt idx="12">
                  <c:v>999</c:v>
                </c:pt>
                <c:pt idx="13">
                  <c:v>998</c:v>
                </c:pt>
                <c:pt idx="14">
                  <c:v>1008</c:v>
                </c:pt>
                <c:pt idx="15">
                  <c:v>1014</c:v>
                </c:pt>
                <c:pt idx="16">
                  <c:v>986</c:v>
                </c:pt>
                <c:pt idx="17">
                  <c:v>1002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0CB-4769-A9D9-88DF86097005}"/>
            </c:ext>
          </c:extLst>
        </c:ser>
        <c:ser>
          <c:idx val="3"/>
          <c:order val="1"/>
          <c:tx>
            <c:strRef>
              <c:f>'[25.01.2021. darbinieku prombūtne novembris-decembris-janvaris 2021grafiks.xlsx]Lapa1'!$F$5</c:f>
              <c:strCache>
                <c:ptCount val="1"/>
                <c:pt idx="0">
                  <c:v>Prombūtnē saistībā ar Covid-19 (kopā)</c:v>
                </c:pt>
              </c:strCache>
            </c:strRef>
          </c:tx>
          <c:dLbls>
            <c:dLbl>
              <c:idx val="11"/>
              <c:layout>
                <c:manualLayout>
                  <c:x val="0"/>
                  <c:y val="-2.2897822623409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CB-4769-A9D9-88DF86097005}"/>
                </c:ext>
              </c:extLst>
            </c:dLbl>
            <c:dLbl>
              <c:idx val="12"/>
              <c:layout>
                <c:manualLayout>
                  <c:x val="-1.0880899643063654E-3"/>
                  <c:y val="-2.544202513712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CB-4769-A9D9-88DF86097005}"/>
                </c:ext>
              </c:extLst>
            </c:dLbl>
            <c:dLbl>
              <c:idx val="13"/>
              <c:layout>
                <c:manualLayout>
                  <c:x val="-3.2642698929190961E-3"/>
                  <c:y val="-3.0530430164545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CB-4769-A9D9-88DF86097005}"/>
                </c:ext>
              </c:extLst>
            </c:dLbl>
            <c:dLbl>
              <c:idx val="14"/>
              <c:layout>
                <c:manualLayout>
                  <c:x val="0"/>
                  <c:y val="-2.544202513712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CB-4769-A9D9-88DF86097005}"/>
                </c:ext>
              </c:extLst>
            </c:dLbl>
            <c:dLbl>
              <c:idx val="15"/>
              <c:layout>
                <c:manualLayout>
                  <c:x val="-6.5285397858381921E-3"/>
                  <c:y val="-2.0353620109697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0CB-4769-A9D9-88DF86097005}"/>
                </c:ext>
              </c:extLst>
            </c:dLbl>
            <c:dLbl>
              <c:idx val="16"/>
              <c:layout>
                <c:manualLayout>
                  <c:x val="-1.0880899643063654E-3"/>
                  <c:y val="-2.5442025137121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CB-4769-A9D9-88DF860970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'[25.01.2021. darbinieku prombūtne novembris-decembris-janvaris 2021grafiks.xlsx]Lapa1'!$B$6:$B$23</c:f>
              <c:strCache>
                <c:ptCount val="18"/>
                <c:pt idx="0">
                  <c:v>05.11.2020.</c:v>
                </c:pt>
                <c:pt idx="1">
                  <c:v>12.11.2020.</c:v>
                </c:pt>
                <c:pt idx="2">
                  <c:v>19.11.2020.</c:v>
                </c:pt>
                <c:pt idx="3">
                  <c:v>26.11.2020.</c:v>
                </c:pt>
                <c:pt idx="4">
                  <c:v>03.12.2020.</c:v>
                </c:pt>
                <c:pt idx="5">
                  <c:v>11.12.2020.</c:v>
                </c:pt>
                <c:pt idx="6">
                  <c:v>17.12.2020.</c:v>
                </c:pt>
                <c:pt idx="7">
                  <c:v>23.12.2020.</c:v>
                </c:pt>
                <c:pt idx="8">
                  <c:v>04.01.2021.</c:v>
                </c:pt>
                <c:pt idx="9">
                  <c:v>07.01.2021.</c:v>
                </c:pt>
                <c:pt idx="10">
                  <c:v>11.01.2021.</c:v>
                </c:pt>
                <c:pt idx="11">
                  <c:v>15.01.2021.</c:v>
                </c:pt>
                <c:pt idx="12">
                  <c:v>18.01.2021.</c:v>
                </c:pt>
                <c:pt idx="13">
                  <c:v>19.01.2021.</c:v>
                </c:pt>
                <c:pt idx="14">
                  <c:v>20.01.2021.</c:v>
                </c:pt>
                <c:pt idx="15">
                  <c:v>21.01.2021.</c:v>
                </c:pt>
                <c:pt idx="16">
                  <c:v>22.01.2021.</c:v>
                </c:pt>
                <c:pt idx="17">
                  <c:v>25.01.2021.</c:v>
                </c:pt>
              </c:strCache>
            </c:strRef>
          </c:cat>
          <c:val>
            <c:numRef>
              <c:f>'[25.01.2021. darbinieku prombūtne novembris-decembris-janvaris 2021grafiks.xlsx]Lapa1'!$F$6:$F$23</c:f>
              <c:numCache>
                <c:formatCode>General</c:formatCode>
                <c:ptCount val="18"/>
                <c:pt idx="0">
                  <c:v>599</c:v>
                </c:pt>
                <c:pt idx="1">
                  <c:v>794</c:v>
                </c:pt>
                <c:pt idx="2">
                  <c:v>751</c:v>
                </c:pt>
                <c:pt idx="3">
                  <c:v>870</c:v>
                </c:pt>
                <c:pt idx="4">
                  <c:v>1033</c:v>
                </c:pt>
                <c:pt idx="5">
                  <c:v>1203</c:v>
                </c:pt>
                <c:pt idx="6">
                  <c:v>1316</c:v>
                </c:pt>
                <c:pt idx="7">
                  <c:v>1472</c:v>
                </c:pt>
                <c:pt idx="8">
                  <c:v>1376</c:v>
                </c:pt>
                <c:pt idx="9">
                  <c:v>1201</c:v>
                </c:pt>
                <c:pt idx="10">
                  <c:v>1282</c:v>
                </c:pt>
                <c:pt idx="11">
                  <c:v>1207</c:v>
                </c:pt>
                <c:pt idx="12">
                  <c:v>1171</c:v>
                </c:pt>
                <c:pt idx="13">
                  <c:v>1171</c:v>
                </c:pt>
                <c:pt idx="14">
                  <c:v>1188</c:v>
                </c:pt>
                <c:pt idx="15">
                  <c:v>1206</c:v>
                </c:pt>
                <c:pt idx="16">
                  <c:v>1176</c:v>
                </c:pt>
                <c:pt idx="17">
                  <c:v>1177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0CB-4769-A9D9-88DF86097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10368"/>
        <c:axId val="40821504"/>
      </c:lineChart>
      <c:dateAx>
        <c:axId val="40810368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nextTo"/>
        <c:spPr>
          <a:effectLst>
            <a:glow>
              <a:schemeClr val="accent1">
                <a:alpha val="46000"/>
              </a:schemeClr>
            </a:glow>
            <a:softEdge rad="1041400"/>
          </a:effectLst>
        </c:spPr>
        <c:txPr>
          <a:bodyPr rot="5400000" vert="horz" anchor="b" anchorCtr="1"/>
          <a:lstStyle/>
          <a:p>
            <a:pPr>
              <a:defRPr sz="800" baseline="0"/>
            </a:pPr>
            <a:endParaRPr lang="lv-LV"/>
          </a:p>
        </c:txPr>
        <c:crossAx val="40821504"/>
        <c:crosses val="autoZero"/>
        <c:auto val="0"/>
        <c:lblOffset val="52"/>
        <c:baseTimeUnit val="days"/>
        <c:minorUnit val="1"/>
      </c:dateAx>
      <c:valAx>
        <c:axId val="408215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aseline="0"/>
            </a:pPr>
            <a:endParaRPr lang="lv-LV"/>
          </a:p>
        </c:txPr>
        <c:crossAx val="40810368"/>
        <c:crossesAt val="1"/>
        <c:crossBetween val="between"/>
      </c:valAx>
      <c:dTable>
        <c:showHorzBorder val="1"/>
        <c:showVertBorder val="1"/>
        <c:showOutline val="1"/>
        <c:showKeys val="1"/>
      </c:dTable>
      <c:spPr>
        <a:effectLst>
          <a:glow rad="139700">
            <a:schemeClr val="accent4">
              <a:satMod val="175000"/>
              <a:alpha val="40000"/>
            </a:schemeClr>
          </a:glow>
        </a:effectLst>
      </c:spPr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00945175408387E-2"/>
          <c:y val="0.1085381221080335"/>
          <c:w val="0.97870547257996054"/>
          <c:h val="0.70233560042051968"/>
        </c:manualLayout>
      </c:layout>
      <c:lineChart>
        <c:grouping val="standard"/>
        <c:varyColors val="0"/>
        <c:ser>
          <c:idx val="0"/>
          <c:order val="0"/>
          <c:tx>
            <c:strRef>
              <c:f>'[Dati_par_COVID_01.03.20-24.01.21.xlsx]Sagatavoti_25012021'!$A$3</c:f>
              <c:strCache>
                <c:ptCount val="1"/>
                <c:pt idx="0">
                  <c:v>Ienākošie zvani '113'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'[Dati_par_COVID_01.03.20-24.01.21.xlsx]Sagatavoti_25012021'!$GD$2:$RE$2</c:f>
              <c:numCache>
                <c:formatCode>m/d/yyyy</c:formatCode>
                <c:ptCount val="288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  <c:pt idx="40">
                  <c:v>44115</c:v>
                </c:pt>
                <c:pt idx="41">
                  <c:v>44116</c:v>
                </c:pt>
                <c:pt idx="42">
                  <c:v>44117</c:v>
                </c:pt>
                <c:pt idx="43">
                  <c:v>44118</c:v>
                </c:pt>
                <c:pt idx="44">
                  <c:v>44119</c:v>
                </c:pt>
                <c:pt idx="45">
                  <c:v>44120</c:v>
                </c:pt>
                <c:pt idx="46">
                  <c:v>44121</c:v>
                </c:pt>
                <c:pt idx="47">
                  <c:v>44122</c:v>
                </c:pt>
                <c:pt idx="48">
                  <c:v>44123</c:v>
                </c:pt>
                <c:pt idx="49">
                  <c:v>44124</c:v>
                </c:pt>
                <c:pt idx="50">
                  <c:v>44125</c:v>
                </c:pt>
                <c:pt idx="51">
                  <c:v>44126</c:v>
                </c:pt>
                <c:pt idx="52">
                  <c:v>44127</c:v>
                </c:pt>
                <c:pt idx="53">
                  <c:v>44128</c:v>
                </c:pt>
                <c:pt idx="54">
                  <c:v>44129</c:v>
                </c:pt>
                <c:pt idx="55">
                  <c:v>44130</c:v>
                </c:pt>
                <c:pt idx="56">
                  <c:v>44131</c:v>
                </c:pt>
                <c:pt idx="57">
                  <c:v>44132</c:v>
                </c:pt>
                <c:pt idx="58">
                  <c:v>44133</c:v>
                </c:pt>
                <c:pt idx="59">
                  <c:v>44134</c:v>
                </c:pt>
                <c:pt idx="60">
                  <c:v>44135</c:v>
                </c:pt>
                <c:pt idx="61">
                  <c:v>44136</c:v>
                </c:pt>
                <c:pt idx="62">
                  <c:v>44137</c:v>
                </c:pt>
                <c:pt idx="63">
                  <c:v>44138</c:v>
                </c:pt>
                <c:pt idx="64">
                  <c:v>44139</c:v>
                </c:pt>
                <c:pt idx="65">
                  <c:v>44140</c:v>
                </c:pt>
                <c:pt idx="66">
                  <c:v>44141</c:v>
                </c:pt>
                <c:pt idx="67">
                  <c:v>44142</c:v>
                </c:pt>
                <c:pt idx="68">
                  <c:v>44143</c:v>
                </c:pt>
                <c:pt idx="69">
                  <c:v>44144</c:v>
                </c:pt>
                <c:pt idx="70">
                  <c:v>44145</c:v>
                </c:pt>
                <c:pt idx="71">
                  <c:v>44146</c:v>
                </c:pt>
                <c:pt idx="72">
                  <c:v>44147</c:v>
                </c:pt>
                <c:pt idx="73">
                  <c:v>44148</c:v>
                </c:pt>
                <c:pt idx="74">
                  <c:v>44149</c:v>
                </c:pt>
                <c:pt idx="75">
                  <c:v>44150</c:v>
                </c:pt>
                <c:pt idx="76">
                  <c:v>44151</c:v>
                </c:pt>
                <c:pt idx="77">
                  <c:v>44152</c:v>
                </c:pt>
                <c:pt idx="78">
                  <c:v>44153</c:v>
                </c:pt>
                <c:pt idx="79">
                  <c:v>44154</c:v>
                </c:pt>
                <c:pt idx="80">
                  <c:v>44155</c:v>
                </c:pt>
                <c:pt idx="81">
                  <c:v>44156</c:v>
                </c:pt>
                <c:pt idx="82">
                  <c:v>44157</c:v>
                </c:pt>
                <c:pt idx="83">
                  <c:v>44158</c:v>
                </c:pt>
                <c:pt idx="84">
                  <c:v>44159</c:v>
                </c:pt>
                <c:pt idx="85">
                  <c:v>44160</c:v>
                </c:pt>
                <c:pt idx="86">
                  <c:v>44161</c:v>
                </c:pt>
                <c:pt idx="87">
                  <c:v>44162</c:v>
                </c:pt>
                <c:pt idx="88">
                  <c:v>44163</c:v>
                </c:pt>
                <c:pt idx="89">
                  <c:v>44164</c:v>
                </c:pt>
                <c:pt idx="90">
                  <c:v>44165</c:v>
                </c:pt>
                <c:pt idx="91">
                  <c:v>44166</c:v>
                </c:pt>
                <c:pt idx="92">
                  <c:v>44167</c:v>
                </c:pt>
                <c:pt idx="93">
                  <c:v>44168</c:v>
                </c:pt>
                <c:pt idx="94">
                  <c:v>44169</c:v>
                </c:pt>
                <c:pt idx="95">
                  <c:v>44170</c:v>
                </c:pt>
                <c:pt idx="96">
                  <c:v>44171</c:v>
                </c:pt>
                <c:pt idx="97">
                  <c:v>44172</c:v>
                </c:pt>
                <c:pt idx="98">
                  <c:v>44173</c:v>
                </c:pt>
                <c:pt idx="99">
                  <c:v>44174</c:v>
                </c:pt>
                <c:pt idx="100">
                  <c:v>44175</c:v>
                </c:pt>
                <c:pt idx="101">
                  <c:v>44176</c:v>
                </c:pt>
                <c:pt idx="102">
                  <c:v>44177</c:v>
                </c:pt>
                <c:pt idx="103">
                  <c:v>44178</c:v>
                </c:pt>
                <c:pt idx="104">
                  <c:v>44179</c:v>
                </c:pt>
                <c:pt idx="105">
                  <c:v>44180</c:v>
                </c:pt>
                <c:pt idx="106">
                  <c:v>44181</c:v>
                </c:pt>
                <c:pt idx="107">
                  <c:v>44182</c:v>
                </c:pt>
                <c:pt idx="108">
                  <c:v>44183</c:v>
                </c:pt>
                <c:pt idx="109">
                  <c:v>44184</c:v>
                </c:pt>
                <c:pt idx="110">
                  <c:v>44185</c:v>
                </c:pt>
                <c:pt idx="111">
                  <c:v>44186</c:v>
                </c:pt>
                <c:pt idx="112">
                  <c:v>44187</c:v>
                </c:pt>
                <c:pt idx="113">
                  <c:v>44188</c:v>
                </c:pt>
                <c:pt idx="114">
                  <c:v>44189</c:v>
                </c:pt>
                <c:pt idx="115">
                  <c:v>44190</c:v>
                </c:pt>
                <c:pt idx="116">
                  <c:v>44191</c:v>
                </c:pt>
                <c:pt idx="117">
                  <c:v>44192</c:v>
                </c:pt>
                <c:pt idx="118">
                  <c:v>44193</c:v>
                </c:pt>
                <c:pt idx="119">
                  <c:v>44194</c:v>
                </c:pt>
                <c:pt idx="120">
                  <c:v>44195</c:v>
                </c:pt>
                <c:pt idx="121">
                  <c:v>44196</c:v>
                </c:pt>
                <c:pt idx="122">
                  <c:v>44197</c:v>
                </c:pt>
                <c:pt idx="123">
                  <c:v>44198</c:v>
                </c:pt>
                <c:pt idx="124">
                  <c:v>44199</c:v>
                </c:pt>
                <c:pt idx="125">
                  <c:v>44200</c:v>
                </c:pt>
                <c:pt idx="126">
                  <c:v>44201</c:v>
                </c:pt>
                <c:pt idx="127">
                  <c:v>44202</c:v>
                </c:pt>
                <c:pt idx="128">
                  <c:v>44203</c:v>
                </c:pt>
                <c:pt idx="129">
                  <c:v>44204</c:v>
                </c:pt>
                <c:pt idx="130">
                  <c:v>44205</c:v>
                </c:pt>
                <c:pt idx="131">
                  <c:v>44206</c:v>
                </c:pt>
                <c:pt idx="132">
                  <c:v>44207</c:v>
                </c:pt>
                <c:pt idx="133">
                  <c:v>44208</c:v>
                </c:pt>
                <c:pt idx="134">
                  <c:v>44209</c:v>
                </c:pt>
                <c:pt idx="135">
                  <c:v>44210</c:v>
                </c:pt>
                <c:pt idx="136">
                  <c:v>44211</c:v>
                </c:pt>
                <c:pt idx="137">
                  <c:v>44212</c:v>
                </c:pt>
                <c:pt idx="138">
                  <c:v>44213</c:v>
                </c:pt>
                <c:pt idx="139">
                  <c:v>44214</c:v>
                </c:pt>
                <c:pt idx="140">
                  <c:v>44215</c:v>
                </c:pt>
                <c:pt idx="141">
                  <c:v>44216</c:v>
                </c:pt>
                <c:pt idx="142">
                  <c:v>44217</c:v>
                </c:pt>
                <c:pt idx="143">
                  <c:v>44218</c:v>
                </c:pt>
                <c:pt idx="144">
                  <c:v>44219</c:v>
                </c:pt>
                <c:pt idx="145">
                  <c:v>44220</c:v>
                </c:pt>
              </c:numCache>
            </c:numRef>
          </c:cat>
          <c:val>
            <c:numRef>
              <c:f>'[Dati_par_COVID_01.03.20-24.01.21.xlsx]Sagatavoti_25012021'!$GD$3:$RE$3</c:f>
              <c:numCache>
                <c:formatCode>General</c:formatCode>
                <c:ptCount val="288"/>
                <c:pt idx="0">
                  <c:v>1421</c:v>
                </c:pt>
                <c:pt idx="1">
                  <c:v>1474</c:v>
                </c:pt>
                <c:pt idx="2">
                  <c:v>1428</c:v>
                </c:pt>
                <c:pt idx="3">
                  <c:v>1517</c:v>
                </c:pt>
                <c:pt idx="4">
                  <c:v>1536</c:v>
                </c:pt>
                <c:pt idx="5">
                  <c:v>1496</c:v>
                </c:pt>
                <c:pt idx="6">
                  <c:v>1551</c:v>
                </c:pt>
                <c:pt idx="7">
                  <c:v>1373</c:v>
                </c:pt>
                <c:pt idx="8">
                  <c:v>1505</c:v>
                </c:pt>
                <c:pt idx="9">
                  <c:v>1511</c:v>
                </c:pt>
                <c:pt idx="10">
                  <c:v>1455</c:v>
                </c:pt>
                <c:pt idx="11">
                  <c:v>1547</c:v>
                </c:pt>
                <c:pt idx="12">
                  <c:v>1599</c:v>
                </c:pt>
                <c:pt idx="13">
                  <c:v>1666</c:v>
                </c:pt>
                <c:pt idx="14">
                  <c:v>1605</c:v>
                </c:pt>
                <c:pt idx="15">
                  <c:v>1625</c:v>
                </c:pt>
                <c:pt idx="16">
                  <c:v>1346</c:v>
                </c:pt>
                <c:pt idx="17">
                  <c:v>1577</c:v>
                </c:pt>
                <c:pt idx="18">
                  <c:v>1816</c:v>
                </c:pt>
                <c:pt idx="19">
                  <c:v>1425</c:v>
                </c:pt>
                <c:pt idx="20">
                  <c:v>1564</c:v>
                </c:pt>
                <c:pt idx="21">
                  <c:v>1699</c:v>
                </c:pt>
                <c:pt idx="22">
                  <c:v>1438</c:v>
                </c:pt>
                <c:pt idx="23">
                  <c:v>1554</c:v>
                </c:pt>
                <c:pt idx="24">
                  <c:v>1762</c:v>
                </c:pt>
                <c:pt idx="25">
                  <c:v>1742</c:v>
                </c:pt>
                <c:pt idx="26">
                  <c:v>1575</c:v>
                </c:pt>
                <c:pt idx="27">
                  <c:v>1533</c:v>
                </c:pt>
                <c:pt idx="28">
                  <c:v>1536</c:v>
                </c:pt>
                <c:pt idx="29">
                  <c:v>1466</c:v>
                </c:pt>
                <c:pt idx="30">
                  <c:v>1392</c:v>
                </c:pt>
                <c:pt idx="31">
                  <c:v>1519</c:v>
                </c:pt>
                <c:pt idx="32">
                  <c:v>1505</c:v>
                </c:pt>
                <c:pt idx="33">
                  <c:v>1520</c:v>
                </c:pt>
                <c:pt idx="34">
                  <c:v>1590</c:v>
                </c:pt>
                <c:pt idx="35">
                  <c:v>1483</c:v>
                </c:pt>
                <c:pt idx="36">
                  <c:v>1498</c:v>
                </c:pt>
                <c:pt idx="37">
                  <c:v>1384</c:v>
                </c:pt>
                <c:pt idx="38">
                  <c:v>1560</c:v>
                </c:pt>
                <c:pt idx="39">
                  <c:v>1594</c:v>
                </c:pt>
                <c:pt idx="40">
                  <c:v>1479</c:v>
                </c:pt>
                <c:pt idx="41">
                  <c:v>1678</c:v>
                </c:pt>
                <c:pt idx="42">
                  <c:v>1488</c:v>
                </c:pt>
                <c:pt idx="43">
                  <c:v>1317</c:v>
                </c:pt>
                <c:pt idx="44">
                  <c:v>1480</c:v>
                </c:pt>
                <c:pt idx="45">
                  <c:v>1471</c:v>
                </c:pt>
                <c:pt idx="46">
                  <c:v>1574</c:v>
                </c:pt>
                <c:pt idx="47">
                  <c:v>1515</c:v>
                </c:pt>
                <c:pt idx="48">
                  <c:v>1517</c:v>
                </c:pt>
                <c:pt idx="49">
                  <c:v>1464</c:v>
                </c:pt>
                <c:pt idx="50">
                  <c:v>1533</c:v>
                </c:pt>
                <c:pt idx="51">
                  <c:v>1408</c:v>
                </c:pt>
                <c:pt idx="52">
                  <c:v>1532</c:v>
                </c:pt>
                <c:pt idx="53">
                  <c:v>1544</c:v>
                </c:pt>
                <c:pt idx="54">
                  <c:v>1556</c:v>
                </c:pt>
                <c:pt idx="55">
                  <c:v>1554</c:v>
                </c:pt>
                <c:pt idx="56">
                  <c:v>1480</c:v>
                </c:pt>
                <c:pt idx="57">
                  <c:v>1409</c:v>
                </c:pt>
                <c:pt idx="58">
                  <c:v>1374</c:v>
                </c:pt>
                <c:pt idx="59">
                  <c:v>1379</c:v>
                </c:pt>
                <c:pt idx="60">
                  <c:v>1425</c:v>
                </c:pt>
                <c:pt idx="61">
                  <c:v>1381</c:v>
                </c:pt>
                <c:pt idx="62">
                  <c:v>1512</c:v>
                </c:pt>
                <c:pt idx="63">
                  <c:v>1371</c:v>
                </c:pt>
                <c:pt idx="64">
                  <c:v>1265</c:v>
                </c:pt>
                <c:pt idx="65">
                  <c:v>1460</c:v>
                </c:pt>
                <c:pt idx="66">
                  <c:v>1484</c:v>
                </c:pt>
                <c:pt idx="67">
                  <c:v>1520</c:v>
                </c:pt>
                <c:pt idx="68">
                  <c:v>1419</c:v>
                </c:pt>
                <c:pt idx="69">
                  <c:v>1491</c:v>
                </c:pt>
                <c:pt idx="70">
                  <c:v>1406</c:v>
                </c:pt>
                <c:pt idx="71">
                  <c:v>1400</c:v>
                </c:pt>
                <c:pt idx="72">
                  <c:v>1394</c:v>
                </c:pt>
                <c:pt idx="73">
                  <c:v>1540</c:v>
                </c:pt>
                <c:pt idx="74">
                  <c:v>1505</c:v>
                </c:pt>
                <c:pt idx="75">
                  <c:v>1429</c:v>
                </c:pt>
                <c:pt idx="76">
                  <c:v>1556</c:v>
                </c:pt>
                <c:pt idx="77">
                  <c:v>1540</c:v>
                </c:pt>
                <c:pt idx="78">
                  <c:v>1501</c:v>
                </c:pt>
                <c:pt idx="79">
                  <c:v>1541</c:v>
                </c:pt>
                <c:pt idx="80">
                  <c:v>1456</c:v>
                </c:pt>
                <c:pt idx="81">
                  <c:v>1602</c:v>
                </c:pt>
                <c:pt idx="82">
                  <c:v>1440</c:v>
                </c:pt>
                <c:pt idx="83">
                  <c:v>1571</c:v>
                </c:pt>
                <c:pt idx="84">
                  <c:v>1483</c:v>
                </c:pt>
                <c:pt idx="85">
                  <c:v>1505</c:v>
                </c:pt>
                <c:pt idx="86">
                  <c:v>1508</c:v>
                </c:pt>
                <c:pt idx="87">
                  <c:v>1463</c:v>
                </c:pt>
                <c:pt idx="88">
                  <c:v>1500</c:v>
                </c:pt>
                <c:pt idx="89">
                  <c:v>1433</c:v>
                </c:pt>
                <c:pt idx="90">
                  <c:v>1380</c:v>
                </c:pt>
                <c:pt idx="91">
                  <c:v>1359</c:v>
                </c:pt>
                <c:pt idx="92">
                  <c:v>1404</c:v>
                </c:pt>
                <c:pt idx="93">
                  <c:v>1406</c:v>
                </c:pt>
                <c:pt idx="94">
                  <c:v>1510</c:v>
                </c:pt>
                <c:pt idx="95">
                  <c:v>1504</c:v>
                </c:pt>
                <c:pt idx="96">
                  <c:v>1330</c:v>
                </c:pt>
                <c:pt idx="97">
                  <c:v>1396</c:v>
                </c:pt>
                <c:pt idx="98">
                  <c:v>1464</c:v>
                </c:pt>
                <c:pt idx="99">
                  <c:v>1396</c:v>
                </c:pt>
                <c:pt idx="100">
                  <c:v>1425</c:v>
                </c:pt>
                <c:pt idx="101">
                  <c:v>1481</c:v>
                </c:pt>
                <c:pt idx="102">
                  <c:v>1635</c:v>
                </c:pt>
                <c:pt idx="103">
                  <c:v>1386</c:v>
                </c:pt>
                <c:pt idx="104">
                  <c:v>1581</c:v>
                </c:pt>
                <c:pt idx="105">
                  <c:v>1433</c:v>
                </c:pt>
                <c:pt idx="106">
                  <c:v>1439</c:v>
                </c:pt>
                <c:pt idx="107">
                  <c:v>1557</c:v>
                </c:pt>
                <c:pt idx="108">
                  <c:v>1626</c:v>
                </c:pt>
                <c:pt idx="109">
                  <c:v>1752</c:v>
                </c:pt>
                <c:pt idx="110">
                  <c:v>1595</c:v>
                </c:pt>
                <c:pt idx="111">
                  <c:v>1778</c:v>
                </c:pt>
                <c:pt idx="112">
                  <c:v>1644</c:v>
                </c:pt>
                <c:pt idx="113">
                  <c:v>1805</c:v>
                </c:pt>
                <c:pt idx="114">
                  <c:v>1716</c:v>
                </c:pt>
                <c:pt idx="115">
                  <c:v>1750</c:v>
                </c:pt>
                <c:pt idx="116">
                  <c:v>1711</c:v>
                </c:pt>
                <c:pt idx="117">
                  <c:v>1715</c:v>
                </c:pt>
                <c:pt idx="118">
                  <c:v>1820</c:v>
                </c:pt>
                <c:pt idx="119">
                  <c:v>1635</c:v>
                </c:pt>
                <c:pt idx="120">
                  <c:v>1858</c:v>
                </c:pt>
                <c:pt idx="121">
                  <c:v>1754</c:v>
                </c:pt>
                <c:pt idx="122">
                  <c:v>2168</c:v>
                </c:pt>
                <c:pt idx="123">
                  <c:v>1866</c:v>
                </c:pt>
                <c:pt idx="124">
                  <c:v>1653</c:v>
                </c:pt>
                <c:pt idx="125">
                  <c:v>1648</c:v>
                </c:pt>
                <c:pt idx="126">
                  <c:v>1614</c:v>
                </c:pt>
                <c:pt idx="127">
                  <c:v>1434</c:v>
                </c:pt>
                <c:pt idx="128">
                  <c:v>1564</c:v>
                </c:pt>
                <c:pt idx="129">
                  <c:v>1671</c:v>
                </c:pt>
                <c:pt idx="130">
                  <c:v>1614</c:v>
                </c:pt>
                <c:pt idx="131">
                  <c:v>1486</c:v>
                </c:pt>
                <c:pt idx="132">
                  <c:v>1563</c:v>
                </c:pt>
                <c:pt idx="133">
                  <c:v>1521</c:v>
                </c:pt>
                <c:pt idx="134">
                  <c:v>1500</c:v>
                </c:pt>
                <c:pt idx="135">
                  <c:v>1546</c:v>
                </c:pt>
                <c:pt idx="136">
                  <c:v>1677</c:v>
                </c:pt>
                <c:pt idx="137">
                  <c:v>1694</c:v>
                </c:pt>
                <c:pt idx="138">
                  <c:v>1539</c:v>
                </c:pt>
                <c:pt idx="139">
                  <c:v>1452</c:v>
                </c:pt>
                <c:pt idx="140">
                  <c:v>1639</c:v>
                </c:pt>
                <c:pt idx="141">
                  <c:v>1630</c:v>
                </c:pt>
                <c:pt idx="142">
                  <c:v>1584</c:v>
                </c:pt>
                <c:pt idx="143">
                  <c:v>1721</c:v>
                </c:pt>
                <c:pt idx="144">
                  <c:v>1637</c:v>
                </c:pt>
                <c:pt idx="145">
                  <c:v>1737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D1-4AC5-8461-87FC77DEDE58}"/>
            </c:ext>
          </c:extLst>
        </c:ser>
        <c:ser>
          <c:idx val="1"/>
          <c:order val="1"/>
          <c:tx>
            <c:strRef>
              <c:f>'[Dati_par_COVID_01.03.20-24.01.21.xlsx]Sagatavoti_25012021'!$A$4</c:f>
              <c:strCache>
                <c:ptCount val="1"/>
                <c:pt idx="0">
                  <c:v>Ienākošie zvani 66016001 (ārstu konsultācijas)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'[Dati_par_COVID_01.03.20-24.01.21.xlsx]Sagatavoti_25012021'!$GD$2:$RE$2</c:f>
              <c:numCache>
                <c:formatCode>m/d/yyyy</c:formatCode>
                <c:ptCount val="288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  <c:pt idx="40">
                  <c:v>44115</c:v>
                </c:pt>
                <c:pt idx="41">
                  <c:v>44116</c:v>
                </c:pt>
                <c:pt idx="42">
                  <c:v>44117</c:v>
                </c:pt>
                <c:pt idx="43">
                  <c:v>44118</c:v>
                </c:pt>
                <c:pt idx="44">
                  <c:v>44119</c:v>
                </c:pt>
                <c:pt idx="45">
                  <c:v>44120</c:v>
                </c:pt>
                <c:pt idx="46">
                  <c:v>44121</c:v>
                </c:pt>
                <c:pt idx="47">
                  <c:v>44122</c:v>
                </c:pt>
                <c:pt idx="48">
                  <c:v>44123</c:v>
                </c:pt>
                <c:pt idx="49">
                  <c:v>44124</c:v>
                </c:pt>
                <c:pt idx="50">
                  <c:v>44125</c:v>
                </c:pt>
                <c:pt idx="51">
                  <c:v>44126</c:v>
                </c:pt>
                <c:pt idx="52">
                  <c:v>44127</c:v>
                </c:pt>
                <c:pt idx="53">
                  <c:v>44128</c:v>
                </c:pt>
                <c:pt idx="54">
                  <c:v>44129</c:v>
                </c:pt>
                <c:pt idx="55">
                  <c:v>44130</c:v>
                </c:pt>
                <c:pt idx="56">
                  <c:v>44131</c:v>
                </c:pt>
                <c:pt idx="57">
                  <c:v>44132</c:v>
                </c:pt>
                <c:pt idx="58">
                  <c:v>44133</c:v>
                </c:pt>
                <c:pt idx="59">
                  <c:v>44134</c:v>
                </c:pt>
                <c:pt idx="60">
                  <c:v>44135</c:v>
                </c:pt>
                <c:pt idx="61">
                  <c:v>44136</c:v>
                </c:pt>
                <c:pt idx="62">
                  <c:v>44137</c:v>
                </c:pt>
                <c:pt idx="63">
                  <c:v>44138</c:v>
                </c:pt>
                <c:pt idx="64">
                  <c:v>44139</c:v>
                </c:pt>
                <c:pt idx="65">
                  <c:v>44140</c:v>
                </c:pt>
                <c:pt idx="66">
                  <c:v>44141</c:v>
                </c:pt>
                <c:pt idx="67">
                  <c:v>44142</c:v>
                </c:pt>
                <c:pt idx="68">
                  <c:v>44143</c:v>
                </c:pt>
                <c:pt idx="69">
                  <c:v>44144</c:v>
                </c:pt>
                <c:pt idx="70">
                  <c:v>44145</c:v>
                </c:pt>
                <c:pt idx="71">
                  <c:v>44146</c:v>
                </c:pt>
                <c:pt idx="72">
                  <c:v>44147</c:v>
                </c:pt>
                <c:pt idx="73">
                  <c:v>44148</c:v>
                </c:pt>
                <c:pt idx="74">
                  <c:v>44149</c:v>
                </c:pt>
                <c:pt idx="75">
                  <c:v>44150</c:v>
                </c:pt>
                <c:pt idx="76">
                  <c:v>44151</c:v>
                </c:pt>
                <c:pt idx="77">
                  <c:v>44152</c:v>
                </c:pt>
                <c:pt idx="78">
                  <c:v>44153</c:v>
                </c:pt>
                <c:pt idx="79">
                  <c:v>44154</c:v>
                </c:pt>
                <c:pt idx="80">
                  <c:v>44155</c:v>
                </c:pt>
                <c:pt idx="81">
                  <c:v>44156</c:v>
                </c:pt>
                <c:pt idx="82">
                  <c:v>44157</c:v>
                </c:pt>
                <c:pt idx="83">
                  <c:v>44158</c:v>
                </c:pt>
                <c:pt idx="84">
                  <c:v>44159</c:v>
                </c:pt>
                <c:pt idx="85">
                  <c:v>44160</c:v>
                </c:pt>
                <c:pt idx="86">
                  <c:v>44161</c:v>
                </c:pt>
                <c:pt idx="87">
                  <c:v>44162</c:v>
                </c:pt>
                <c:pt idx="88">
                  <c:v>44163</c:v>
                </c:pt>
                <c:pt idx="89">
                  <c:v>44164</c:v>
                </c:pt>
                <c:pt idx="90">
                  <c:v>44165</c:v>
                </c:pt>
                <c:pt idx="91">
                  <c:v>44166</c:v>
                </c:pt>
                <c:pt idx="92">
                  <c:v>44167</c:v>
                </c:pt>
                <c:pt idx="93">
                  <c:v>44168</c:v>
                </c:pt>
                <c:pt idx="94">
                  <c:v>44169</c:v>
                </c:pt>
                <c:pt idx="95">
                  <c:v>44170</c:v>
                </c:pt>
                <c:pt idx="96">
                  <c:v>44171</c:v>
                </c:pt>
                <c:pt idx="97">
                  <c:v>44172</c:v>
                </c:pt>
                <c:pt idx="98">
                  <c:v>44173</c:v>
                </c:pt>
                <c:pt idx="99">
                  <c:v>44174</c:v>
                </c:pt>
                <c:pt idx="100">
                  <c:v>44175</c:v>
                </c:pt>
                <c:pt idx="101">
                  <c:v>44176</c:v>
                </c:pt>
                <c:pt idx="102">
                  <c:v>44177</c:v>
                </c:pt>
                <c:pt idx="103">
                  <c:v>44178</c:v>
                </c:pt>
                <c:pt idx="104">
                  <c:v>44179</c:v>
                </c:pt>
                <c:pt idx="105">
                  <c:v>44180</c:v>
                </c:pt>
                <c:pt idx="106">
                  <c:v>44181</c:v>
                </c:pt>
                <c:pt idx="107">
                  <c:v>44182</c:v>
                </c:pt>
                <c:pt idx="108">
                  <c:v>44183</c:v>
                </c:pt>
                <c:pt idx="109">
                  <c:v>44184</c:v>
                </c:pt>
                <c:pt idx="110">
                  <c:v>44185</c:v>
                </c:pt>
                <c:pt idx="111">
                  <c:v>44186</c:v>
                </c:pt>
                <c:pt idx="112">
                  <c:v>44187</c:v>
                </c:pt>
                <c:pt idx="113">
                  <c:v>44188</c:v>
                </c:pt>
                <c:pt idx="114">
                  <c:v>44189</c:v>
                </c:pt>
                <c:pt idx="115">
                  <c:v>44190</c:v>
                </c:pt>
                <c:pt idx="116">
                  <c:v>44191</c:v>
                </c:pt>
                <c:pt idx="117">
                  <c:v>44192</c:v>
                </c:pt>
                <c:pt idx="118">
                  <c:v>44193</c:v>
                </c:pt>
                <c:pt idx="119">
                  <c:v>44194</c:v>
                </c:pt>
                <c:pt idx="120">
                  <c:v>44195</c:v>
                </c:pt>
                <c:pt idx="121">
                  <c:v>44196</c:v>
                </c:pt>
                <c:pt idx="122">
                  <c:v>44197</c:v>
                </c:pt>
                <c:pt idx="123">
                  <c:v>44198</c:v>
                </c:pt>
                <c:pt idx="124">
                  <c:v>44199</c:v>
                </c:pt>
                <c:pt idx="125">
                  <c:v>44200</c:v>
                </c:pt>
                <c:pt idx="126">
                  <c:v>44201</c:v>
                </c:pt>
                <c:pt idx="127">
                  <c:v>44202</c:v>
                </c:pt>
                <c:pt idx="128">
                  <c:v>44203</c:v>
                </c:pt>
                <c:pt idx="129">
                  <c:v>44204</c:v>
                </c:pt>
                <c:pt idx="130">
                  <c:v>44205</c:v>
                </c:pt>
                <c:pt idx="131">
                  <c:v>44206</c:v>
                </c:pt>
                <c:pt idx="132">
                  <c:v>44207</c:v>
                </c:pt>
                <c:pt idx="133">
                  <c:v>44208</c:v>
                </c:pt>
                <c:pt idx="134">
                  <c:v>44209</c:v>
                </c:pt>
                <c:pt idx="135">
                  <c:v>44210</c:v>
                </c:pt>
                <c:pt idx="136">
                  <c:v>44211</c:v>
                </c:pt>
                <c:pt idx="137">
                  <c:v>44212</c:v>
                </c:pt>
                <c:pt idx="138">
                  <c:v>44213</c:v>
                </c:pt>
                <c:pt idx="139">
                  <c:v>44214</c:v>
                </c:pt>
                <c:pt idx="140">
                  <c:v>44215</c:v>
                </c:pt>
                <c:pt idx="141">
                  <c:v>44216</c:v>
                </c:pt>
                <c:pt idx="142">
                  <c:v>44217</c:v>
                </c:pt>
                <c:pt idx="143">
                  <c:v>44218</c:v>
                </c:pt>
                <c:pt idx="144">
                  <c:v>44219</c:v>
                </c:pt>
                <c:pt idx="145">
                  <c:v>44220</c:v>
                </c:pt>
              </c:numCache>
            </c:numRef>
          </c:cat>
          <c:val>
            <c:numRef>
              <c:f>'[Dati_par_COVID_01.03.20-24.01.21.xlsx]Sagatavoti_25012021'!$GD$4:$RE$4</c:f>
              <c:numCache>
                <c:formatCode>General</c:formatCode>
                <c:ptCount val="288"/>
                <c:pt idx="0">
                  <c:v>217</c:v>
                </c:pt>
                <c:pt idx="1">
                  <c:v>250</c:v>
                </c:pt>
                <c:pt idx="2">
                  <c:v>233</c:v>
                </c:pt>
                <c:pt idx="3">
                  <c:v>251</c:v>
                </c:pt>
                <c:pt idx="4">
                  <c:v>535</c:v>
                </c:pt>
                <c:pt idx="5">
                  <c:v>494</c:v>
                </c:pt>
                <c:pt idx="6">
                  <c:v>246</c:v>
                </c:pt>
                <c:pt idx="7">
                  <c:v>254</c:v>
                </c:pt>
                <c:pt idx="8">
                  <c:v>266</c:v>
                </c:pt>
                <c:pt idx="9">
                  <c:v>275</c:v>
                </c:pt>
                <c:pt idx="10">
                  <c:v>295</c:v>
                </c:pt>
                <c:pt idx="11">
                  <c:v>561</c:v>
                </c:pt>
                <c:pt idx="12">
                  <c:v>593</c:v>
                </c:pt>
                <c:pt idx="13">
                  <c:v>295</c:v>
                </c:pt>
                <c:pt idx="14">
                  <c:v>233</c:v>
                </c:pt>
                <c:pt idx="15">
                  <c:v>248</c:v>
                </c:pt>
                <c:pt idx="16">
                  <c:v>253</c:v>
                </c:pt>
                <c:pt idx="17">
                  <c:v>272</c:v>
                </c:pt>
                <c:pt idx="18">
                  <c:v>523</c:v>
                </c:pt>
                <c:pt idx="19">
                  <c:v>544</c:v>
                </c:pt>
                <c:pt idx="20">
                  <c:v>252</c:v>
                </c:pt>
                <c:pt idx="21">
                  <c:v>287</c:v>
                </c:pt>
                <c:pt idx="22">
                  <c:v>302</c:v>
                </c:pt>
                <c:pt idx="23">
                  <c:v>278</c:v>
                </c:pt>
                <c:pt idx="24">
                  <c:v>313</c:v>
                </c:pt>
                <c:pt idx="25">
                  <c:v>547</c:v>
                </c:pt>
                <c:pt idx="26">
                  <c:v>582</c:v>
                </c:pt>
                <c:pt idx="27">
                  <c:v>270</c:v>
                </c:pt>
                <c:pt idx="28">
                  <c:v>254</c:v>
                </c:pt>
                <c:pt idx="29">
                  <c:v>217</c:v>
                </c:pt>
                <c:pt idx="30">
                  <c:v>264</c:v>
                </c:pt>
                <c:pt idx="31">
                  <c:v>270</c:v>
                </c:pt>
                <c:pt idx="32">
                  <c:v>558</c:v>
                </c:pt>
                <c:pt idx="33">
                  <c:v>553</c:v>
                </c:pt>
                <c:pt idx="34">
                  <c:v>265</c:v>
                </c:pt>
                <c:pt idx="35">
                  <c:v>259</c:v>
                </c:pt>
                <c:pt idx="36">
                  <c:v>285</c:v>
                </c:pt>
                <c:pt idx="37">
                  <c:v>258</c:v>
                </c:pt>
                <c:pt idx="38">
                  <c:v>268</c:v>
                </c:pt>
                <c:pt idx="39">
                  <c:v>524</c:v>
                </c:pt>
                <c:pt idx="40">
                  <c:v>514</c:v>
                </c:pt>
                <c:pt idx="41">
                  <c:v>245</c:v>
                </c:pt>
                <c:pt idx="42">
                  <c:v>256</c:v>
                </c:pt>
                <c:pt idx="43">
                  <c:v>223</c:v>
                </c:pt>
                <c:pt idx="44">
                  <c:v>260</c:v>
                </c:pt>
                <c:pt idx="45">
                  <c:v>314</c:v>
                </c:pt>
                <c:pt idx="46">
                  <c:v>582</c:v>
                </c:pt>
                <c:pt idx="47">
                  <c:v>532</c:v>
                </c:pt>
                <c:pt idx="48">
                  <c:v>242</c:v>
                </c:pt>
                <c:pt idx="49">
                  <c:v>248</c:v>
                </c:pt>
                <c:pt idx="50">
                  <c:v>269</c:v>
                </c:pt>
                <c:pt idx="51">
                  <c:v>267</c:v>
                </c:pt>
                <c:pt idx="52">
                  <c:v>310</c:v>
                </c:pt>
                <c:pt idx="53">
                  <c:v>576</c:v>
                </c:pt>
                <c:pt idx="54">
                  <c:v>585</c:v>
                </c:pt>
                <c:pt idx="55">
                  <c:v>253</c:v>
                </c:pt>
                <c:pt idx="56">
                  <c:v>275</c:v>
                </c:pt>
                <c:pt idx="57">
                  <c:v>238</c:v>
                </c:pt>
                <c:pt idx="58">
                  <c:v>228</c:v>
                </c:pt>
                <c:pt idx="59">
                  <c:v>314</c:v>
                </c:pt>
                <c:pt idx="60">
                  <c:v>576</c:v>
                </c:pt>
                <c:pt idx="61">
                  <c:v>536</c:v>
                </c:pt>
                <c:pt idx="62">
                  <c:v>267</c:v>
                </c:pt>
                <c:pt idx="63">
                  <c:v>250</c:v>
                </c:pt>
                <c:pt idx="64">
                  <c:v>294</c:v>
                </c:pt>
                <c:pt idx="65">
                  <c:v>283</c:v>
                </c:pt>
                <c:pt idx="66">
                  <c:v>338</c:v>
                </c:pt>
                <c:pt idx="67">
                  <c:v>568</c:v>
                </c:pt>
                <c:pt idx="68">
                  <c:v>563</c:v>
                </c:pt>
                <c:pt idx="69">
                  <c:v>274</c:v>
                </c:pt>
                <c:pt idx="70">
                  <c:v>280</c:v>
                </c:pt>
                <c:pt idx="71">
                  <c:v>254</c:v>
                </c:pt>
                <c:pt idx="72">
                  <c:v>259</c:v>
                </c:pt>
                <c:pt idx="73">
                  <c:v>327</c:v>
                </c:pt>
                <c:pt idx="74">
                  <c:v>631</c:v>
                </c:pt>
                <c:pt idx="75">
                  <c:v>604</c:v>
                </c:pt>
                <c:pt idx="76">
                  <c:v>255</c:v>
                </c:pt>
                <c:pt idx="77">
                  <c:v>299</c:v>
                </c:pt>
                <c:pt idx="78">
                  <c:v>554</c:v>
                </c:pt>
                <c:pt idx="79">
                  <c:v>290</c:v>
                </c:pt>
                <c:pt idx="80">
                  <c:v>303</c:v>
                </c:pt>
                <c:pt idx="81">
                  <c:v>701</c:v>
                </c:pt>
                <c:pt idx="82">
                  <c:v>568</c:v>
                </c:pt>
                <c:pt idx="83">
                  <c:v>298</c:v>
                </c:pt>
                <c:pt idx="84">
                  <c:v>276</c:v>
                </c:pt>
                <c:pt idx="85">
                  <c:v>277</c:v>
                </c:pt>
                <c:pt idx="86">
                  <c:v>295</c:v>
                </c:pt>
                <c:pt idx="87">
                  <c:v>318</c:v>
                </c:pt>
                <c:pt idx="88">
                  <c:v>624</c:v>
                </c:pt>
                <c:pt idx="89">
                  <c:v>556</c:v>
                </c:pt>
                <c:pt idx="90">
                  <c:v>272</c:v>
                </c:pt>
                <c:pt idx="91">
                  <c:v>270</c:v>
                </c:pt>
                <c:pt idx="92">
                  <c:v>260</c:v>
                </c:pt>
                <c:pt idx="93">
                  <c:v>313</c:v>
                </c:pt>
                <c:pt idx="94">
                  <c:v>321</c:v>
                </c:pt>
                <c:pt idx="95">
                  <c:v>611</c:v>
                </c:pt>
                <c:pt idx="96">
                  <c:v>560</c:v>
                </c:pt>
                <c:pt idx="97">
                  <c:v>251</c:v>
                </c:pt>
                <c:pt idx="98">
                  <c:v>266</c:v>
                </c:pt>
                <c:pt idx="99">
                  <c:v>244</c:v>
                </c:pt>
                <c:pt idx="100">
                  <c:v>301</c:v>
                </c:pt>
                <c:pt idx="101">
                  <c:v>318</c:v>
                </c:pt>
                <c:pt idx="102">
                  <c:v>602</c:v>
                </c:pt>
                <c:pt idx="103">
                  <c:v>632</c:v>
                </c:pt>
                <c:pt idx="104">
                  <c:v>324</c:v>
                </c:pt>
                <c:pt idx="105">
                  <c:v>305</c:v>
                </c:pt>
                <c:pt idx="106">
                  <c:v>289</c:v>
                </c:pt>
                <c:pt idx="107">
                  <c:v>309</c:v>
                </c:pt>
                <c:pt idx="108">
                  <c:v>379</c:v>
                </c:pt>
                <c:pt idx="109">
                  <c:v>741</c:v>
                </c:pt>
                <c:pt idx="110">
                  <c:v>655</c:v>
                </c:pt>
                <c:pt idx="111">
                  <c:v>341</c:v>
                </c:pt>
                <c:pt idx="112">
                  <c:v>369</c:v>
                </c:pt>
                <c:pt idx="113">
                  <c:v>445</c:v>
                </c:pt>
                <c:pt idx="114">
                  <c:v>812</c:v>
                </c:pt>
                <c:pt idx="115">
                  <c:v>858</c:v>
                </c:pt>
                <c:pt idx="116">
                  <c:v>842</c:v>
                </c:pt>
                <c:pt idx="117">
                  <c:v>741</c:v>
                </c:pt>
                <c:pt idx="118">
                  <c:v>390</c:v>
                </c:pt>
                <c:pt idx="119">
                  <c:v>415</c:v>
                </c:pt>
                <c:pt idx="120">
                  <c:v>564</c:v>
                </c:pt>
                <c:pt idx="121">
                  <c:v>798</c:v>
                </c:pt>
                <c:pt idx="122">
                  <c:v>840</c:v>
                </c:pt>
                <c:pt idx="123">
                  <c:v>906</c:v>
                </c:pt>
                <c:pt idx="124">
                  <c:v>788</c:v>
                </c:pt>
                <c:pt idx="125">
                  <c:v>366</c:v>
                </c:pt>
                <c:pt idx="126">
                  <c:v>301</c:v>
                </c:pt>
                <c:pt idx="127">
                  <c:v>334</c:v>
                </c:pt>
                <c:pt idx="128">
                  <c:v>309</c:v>
                </c:pt>
                <c:pt idx="129">
                  <c:v>357</c:v>
                </c:pt>
                <c:pt idx="130">
                  <c:v>701</c:v>
                </c:pt>
                <c:pt idx="131">
                  <c:v>632</c:v>
                </c:pt>
                <c:pt idx="132">
                  <c:v>315</c:v>
                </c:pt>
                <c:pt idx="133">
                  <c:v>354</c:v>
                </c:pt>
                <c:pt idx="134">
                  <c:v>307</c:v>
                </c:pt>
                <c:pt idx="135">
                  <c:v>313</c:v>
                </c:pt>
                <c:pt idx="136">
                  <c:v>324</c:v>
                </c:pt>
                <c:pt idx="137">
                  <c:v>721</c:v>
                </c:pt>
                <c:pt idx="138">
                  <c:v>571</c:v>
                </c:pt>
                <c:pt idx="139">
                  <c:v>302</c:v>
                </c:pt>
                <c:pt idx="140">
                  <c:v>312</c:v>
                </c:pt>
                <c:pt idx="141">
                  <c:v>349</c:v>
                </c:pt>
                <c:pt idx="142">
                  <c:v>293</c:v>
                </c:pt>
                <c:pt idx="143">
                  <c:v>377</c:v>
                </c:pt>
                <c:pt idx="144">
                  <c:v>659</c:v>
                </c:pt>
                <c:pt idx="145">
                  <c:v>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D1-4AC5-8461-87FC77DEDE58}"/>
            </c:ext>
          </c:extLst>
        </c:ser>
        <c:ser>
          <c:idx val="2"/>
          <c:order val="2"/>
          <c:tx>
            <c:strRef>
              <c:f>'[Dati_par_COVID_01.03.20-24.01.21.xlsx]Sagatavoti_25012021'!$A$5</c:f>
              <c:strCache>
                <c:ptCount val="1"/>
                <c:pt idx="0">
                  <c:v>Ienākošo zvanu riska robeža</c:v>
                </c:pt>
              </c:strCache>
            </c:strRef>
          </c:tx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'[Dati_par_COVID_01.03.20-24.01.21.xlsx]Sagatavoti_25012021'!$GD$2:$RE$2</c:f>
              <c:numCache>
                <c:formatCode>m/d/yyyy</c:formatCode>
                <c:ptCount val="288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  <c:pt idx="40">
                  <c:v>44115</c:v>
                </c:pt>
                <c:pt idx="41">
                  <c:v>44116</c:v>
                </c:pt>
                <c:pt idx="42">
                  <c:v>44117</c:v>
                </c:pt>
                <c:pt idx="43">
                  <c:v>44118</c:v>
                </c:pt>
                <c:pt idx="44">
                  <c:v>44119</c:v>
                </c:pt>
                <c:pt idx="45">
                  <c:v>44120</c:v>
                </c:pt>
                <c:pt idx="46">
                  <c:v>44121</c:v>
                </c:pt>
                <c:pt idx="47">
                  <c:v>44122</c:v>
                </c:pt>
                <c:pt idx="48">
                  <c:v>44123</c:v>
                </c:pt>
                <c:pt idx="49">
                  <c:v>44124</c:v>
                </c:pt>
                <c:pt idx="50">
                  <c:v>44125</c:v>
                </c:pt>
                <c:pt idx="51">
                  <c:v>44126</c:v>
                </c:pt>
                <c:pt idx="52">
                  <c:v>44127</c:v>
                </c:pt>
                <c:pt idx="53">
                  <c:v>44128</c:v>
                </c:pt>
                <c:pt idx="54">
                  <c:v>44129</c:v>
                </c:pt>
                <c:pt idx="55">
                  <c:v>44130</c:v>
                </c:pt>
                <c:pt idx="56">
                  <c:v>44131</c:v>
                </c:pt>
                <c:pt idx="57">
                  <c:v>44132</c:v>
                </c:pt>
                <c:pt idx="58">
                  <c:v>44133</c:v>
                </c:pt>
                <c:pt idx="59">
                  <c:v>44134</c:v>
                </c:pt>
                <c:pt idx="60">
                  <c:v>44135</c:v>
                </c:pt>
                <c:pt idx="61">
                  <c:v>44136</c:v>
                </c:pt>
                <c:pt idx="62">
                  <c:v>44137</c:v>
                </c:pt>
                <c:pt idx="63">
                  <c:v>44138</c:v>
                </c:pt>
                <c:pt idx="64">
                  <c:v>44139</c:v>
                </c:pt>
                <c:pt idx="65">
                  <c:v>44140</c:v>
                </c:pt>
                <c:pt idx="66">
                  <c:v>44141</c:v>
                </c:pt>
                <c:pt idx="67">
                  <c:v>44142</c:v>
                </c:pt>
                <c:pt idx="68">
                  <c:v>44143</c:v>
                </c:pt>
                <c:pt idx="69">
                  <c:v>44144</c:v>
                </c:pt>
                <c:pt idx="70">
                  <c:v>44145</c:v>
                </c:pt>
                <c:pt idx="71">
                  <c:v>44146</c:v>
                </c:pt>
                <c:pt idx="72">
                  <c:v>44147</c:v>
                </c:pt>
                <c:pt idx="73">
                  <c:v>44148</c:v>
                </c:pt>
                <c:pt idx="74">
                  <c:v>44149</c:v>
                </c:pt>
                <c:pt idx="75">
                  <c:v>44150</c:v>
                </c:pt>
                <c:pt idx="76">
                  <c:v>44151</c:v>
                </c:pt>
                <c:pt idx="77">
                  <c:v>44152</c:v>
                </c:pt>
                <c:pt idx="78">
                  <c:v>44153</c:v>
                </c:pt>
                <c:pt idx="79">
                  <c:v>44154</c:v>
                </c:pt>
                <c:pt idx="80">
                  <c:v>44155</c:v>
                </c:pt>
                <c:pt idx="81">
                  <c:v>44156</c:v>
                </c:pt>
                <c:pt idx="82">
                  <c:v>44157</c:v>
                </c:pt>
                <c:pt idx="83">
                  <c:v>44158</c:v>
                </c:pt>
                <c:pt idx="84">
                  <c:v>44159</c:v>
                </c:pt>
                <c:pt idx="85">
                  <c:v>44160</c:v>
                </c:pt>
                <c:pt idx="86">
                  <c:v>44161</c:v>
                </c:pt>
                <c:pt idx="87">
                  <c:v>44162</c:v>
                </c:pt>
                <c:pt idx="88">
                  <c:v>44163</c:v>
                </c:pt>
                <c:pt idx="89">
                  <c:v>44164</c:v>
                </c:pt>
                <c:pt idx="90">
                  <c:v>44165</c:v>
                </c:pt>
                <c:pt idx="91">
                  <c:v>44166</c:v>
                </c:pt>
                <c:pt idx="92">
                  <c:v>44167</c:v>
                </c:pt>
                <c:pt idx="93">
                  <c:v>44168</c:v>
                </c:pt>
                <c:pt idx="94">
                  <c:v>44169</c:v>
                </c:pt>
                <c:pt idx="95">
                  <c:v>44170</c:v>
                </c:pt>
                <c:pt idx="96">
                  <c:v>44171</c:v>
                </c:pt>
                <c:pt idx="97">
                  <c:v>44172</c:v>
                </c:pt>
                <c:pt idx="98">
                  <c:v>44173</c:v>
                </c:pt>
                <c:pt idx="99">
                  <c:v>44174</c:v>
                </c:pt>
                <c:pt idx="100">
                  <c:v>44175</c:v>
                </c:pt>
                <c:pt idx="101">
                  <c:v>44176</c:v>
                </c:pt>
                <c:pt idx="102">
                  <c:v>44177</c:v>
                </c:pt>
                <c:pt idx="103">
                  <c:v>44178</c:v>
                </c:pt>
                <c:pt idx="104">
                  <c:v>44179</c:v>
                </c:pt>
                <c:pt idx="105">
                  <c:v>44180</c:v>
                </c:pt>
                <c:pt idx="106">
                  <c:v>44181</c:v>
                </c:pt>
                <c:pt idx="107">
                  <c:v>44182</c:v>
                </c:pt>
                <c:pt idx="108">
                  <c:v>44183</c:v>
                </c:pt>
                <c:pt idx="109">
                  <c:v>44184</c:v>
                </c:pt>
                <c:pt idx="110">
                  <c:v>44185</c:v>
                </c:pt>
                <c:pt idx="111">
                  <c:v>44186</c:v>
                </c:pt>
                <c:pt idx="112">
                  <c:v>44187</c:v>
                </c:pt>
                <c:pt idx="113">
                  <c:v>44188</c:v>
                </c:pt>
                <c:pt idx="114">
                  <c:v>44189</c:v>
                </c:pt>
                <c:pt idx="115">
                  <c:v>44190</c:v>
                </c:pt>
                <c:pt idx="116">
                  <c:v>44191</c:v>
                </c:pt>
                <c:pt idx="117">
                  <c:v>44192</c:v>
                </c:pt>
                <c:pt idx="118">
                  <c:v>44193</c:v>
                </c:pt>
                <c:pt idx="119">
                  <c:v>44194</c:v>
                </c:pt>
                <c:pt idx="120">
                  <c:v>44195</c:v>
                </c:pt>
                <c:pt idx="121">
                  <c:v>44196</c:v>
                </c:pt>
                <c:pt idx="122">
                  <c:v>44197</c:v>
                </c:pt>
                <c:pt idx="123">
                  <c:v>44198</c:v>
                </c:pt>
                <c:pt idx="124">
                  <c:v>44199</c:v>
                </c:pt>
                <c:pt idx="125">
                  <c:v>44200</c:v>
                </c:pt>
                <c:pt idx="126">
                  <c:v>44201</c:v>
                </c:pt>
                <c:pt idx="127">
                  <c:v>44202</c:v>
                </c:pt>
                <c:pt idx="128">
                  <c:v>44203</c:v>
                </c:pt>
                <c:pt idx="129">
                  <c:v>44204</c:v>
                </c:pt>
                <c:pt idx="130">
                  <c:v>44205</c:v>
                </c:pt>
                <c:pt idx="131">
                  <c:v>44206</c:v>
                </c:pt>
                <c:pt idx="132">
                  <c:v>44207</c:v>
                </c:pt>
                <c:pt idx="133">
                  <c:v>44208</c:v>
                </c:pt>
                <c:pt idx="134">
                  <c:v>44209</c:v>
                </c:pt>
                <c:pt idx="135">
                  <c:v>44210</c:v>
                </c:pt>
                <c:pt idx="136">
                  <c:v>44211</c:v>
                </c:pt>
                <c:pt idx="137">
                  <c:v>44212</c:v>
                </c:pt>
                <c:pt idx="138">
                  <c:v>44213</c:v>
                </c:pt>
                <c:pt idx="139">
                  <c:v>44214</c:v>
                </c:pt>
                <c:pt idx="140">
                  <c:v>44215</c:v>
                </c:pt>
                <c:pt idx="141">
                  <c:v>44216</c:v>
                </c:pt>
                <c:pt idx="142">
                  <c:v>44217</c:v>
                </c:pt>
                <c:pt idx="143">
                  <c:v>44218</c:v>
                </c:pt>
                <c:pt idx="144">
                  <c:v>44219</c:v>
                </c:pt>
                <c:pt idx="145">
                  <c:v>44220</c:v>
                </c:pt>
              </c:numCache>
            </c:numRef>
          </c:cat>
          <c:val>
            <c:numRef>
              <c:f>'[Dati_par_COVID_01.03.20-24.01.21.xlsx]Sagatavoti_25012021'!$GD$5:$RE$5</c:f>
              <c:numCache>
                <c:formatCode>General</c:formatCode>
                <c:ptCount val="288"/>
                <c:pt idx="0">
                  <c:v>1700</c:v>
                </c:pt>
                <c:pt idx="1">
                  <c:v>1700</c:v>
                </c:pt>
                <c:pt idx="2">
                  <c:v>1700</c:v>
                </c:pt>
                <c:pt idx="3">
                  <c:v>1700</c:v>
                </c:pt>
                <c:pt idx="4">
                  <c:v>1700</c:v>
                </c:pt>
                <c:pt idx="5">
                  <c:v>1700</c:v>
                </c:pt>
                <c:pt idx="6">
                  <c:v>1700</c:v>
                </c:pt>
                <c:pt idx="7">
                  <c:v>1700</c:v>
                </c:pt>
                <c:pt idx="8">
                  <c:v>1700</c:v>
                </c:pt>
                <c:pt idx="9">
                  <c:v>1700</c:v>
                </c:pt>
                <c:pt idx="10">
                  <c:v>1700</c:v>
                </c:pt>
                <c:pt idx="11">
                  <c:v>1700</c:v>
                </c:pt>
                <c:pt idx="12">
                  <c:v>1700</c:v>
                </c:pt>
                <c:pt idx="13">
                  <c:v>1700</c:v>
                </c:pt>
                <c:pt idx="14">
                  <c:v>1700</c:v>
                </c:pt>
                <c:pt idx="15">
                  <c:v>1700</c:v>
                </c:pt>
                <c:pt idx="16">
                  <c:v>1700</c:v>
                </c:pt>
                <c:pt idx="17">
                  <c:v>1700</c:v>
                </c:pt>
                <c:pt idx="18">
                  <c:v>1700</c:v>
                </c:pt>
                <c:pt idx="19">
                  <c:v>1700</c:v>
                </c:pt>
                <c:pt idx="20">
                  <c:v>1700</c:v>
                </c:pt>
                <c:pt idx="21">
                  <c:v>1700</c:v>
                </c:pt>
                <c:pt idx="22">
                  <c:v>1700</c:v>
                </c:pt>
                <c:pt idx="23">
                  <c:v>1700</c:v>
                </c:pt>
                <c:pt idx="24">
                  <c:v>1700</c:v>
                </c:pt>
                <c:pt idx="25">
                  <c:v>1700</c:v>
                </c:pt>
                <c:pt idx="26">
                  <c:v>1700</c:v>
                </c:pt>
                <c:pt idx="27">
                  <c:v>1700</c:v>
                </c:pt>
                <c:pt idx="28">
                  <c:v>1700</c:v>
                </c:pt>
                <c:pt idx="29">
                  <c:v>1700</c:v>
                </c:pt>
                <c:pt idx="30">
                  <c:v>1700</c:v>
                </c:pt>
                <c:pt idx="31">
                  <c:v>1700</c:v>
                </c:pt>
                <c:pt idx="32">
                  <c:v>1700</c:v>
                </c:pt>
                <c:pt idx="33">
                  <c:v>1700</c:v>
                </c:pt>
                <c:pt idx="34">
                  <c:v>1700</c:v>
                </c:pt>
                <c:pt idx="35">
                  <c:v>1700</c:v>
                </c:pt>
                <c:pt idx="36">
                  <c:v>1700</c:v>
                </c:pt>
                <c:pt idx="37">
                  <c:v>1700</c:v>
                </c:pt>
                <c:pt idx="38">
                  <c:v>1700</c:v>
                </c:pt>
                <c:pt idx="39">
                  <c:v>1700</c:v>
                </c:pt>
                <c:pt idx="40">
                  <c:v>1700</c:v>
                </c:pt>
                <c:pt idx="41">
                  <c:v>1700</c:v>
                </c:pt>
                <c:pt idx="42">
                  <c:v>1700</c:v>
                </c:pt>
                <c:pt idx="43">
                  <c:v>1700</c:v>
                </c:pt>
                <c:pt idx="44">
                  <c:v>1700</c:v>
                </c:pt>
                <c:pt idx="45">
                  <c:v>1700</c:v>
                </c:pt>
                <c:pt idx="46">
                  <c:v>1700</c:v>
                </c:pt>
                <c:pt idx="47">
                  <c:v>1700</c:v>
                </c:pt>
                <c:pt idx="48">
                  <c:v>1700</c:v>
                </c:pt>
                <c:pt idx="49">
                  <c:v>1700</c:v>
                </c:pt>
                <c:pt idx="50">
                  <c:v>1700</c:v>
                </c:pt>
                <c:pt idx="51">
                  <c:v>1700</c:v>
                </c:pt>
                <c:pt idx="52">
                  <c:v>1700</c:v>
                </c:pt>
                <c:pt idx="53">
                  <c:v>1700</c:v>
                </c:pt>
                <c:pt idx="54">
                  <c:v>1700</c:v>
                </c:pt>
                <c:pt idx="55">
                  <c:v>1700</c:v>
                </c:pt>
                <c:pt idx="56">
                  <c:v>1700</c:v>
                </c:pt>
                <c:pt idx="57">
                  <c:v>1700</c:v>
                </c:pt>
                <c:pt idx="58">
                  <c:v>1700</c:v>
                </c:pt>
                <c:pt idx="59">
                  <c:v>1700</c:v>
                </c:pt>
                <c:pt idx="60">
                  <c:v>1700</c:v>
                </c:pt>
                <c:pt idx="61">
                  <c:v>1700</c:v>
                </c:pt>
                <c:pt idx="62">
                  <c:v>1700</c:v>
                </c:pt>
                <c:pt idx="63">
                  <c:v>1700</c:v>
                </c:pt>
                <c:pt idx="64">
                  <c:v>1700</c:v>
                </c:pt>
                <c:pt idx="65">
                  <c:v>1700</c:v>
                </c:pt>
                <c:pt idx="66">
                  <c:v>1700</c:v>
                </c:pt>
                <c:pt idx="67">
                  <c:v>1700</c:v>
                </c:pt>
                <c:pt idx="68">
                  <c:v>1700</c:v>
                </c:pt>
                <c:pt idx="69">
                  <c:v>1700</c:v>
                </c:pt>
                <c:pt idx="70">
                  <c:v>1700</c:v>
                </c:pt>
                <c:pt idx="71">
                  <c:v>1700</c:v>
                </c:pt>
                <c:pt idx="72">
                  <c:v>1700</c:v>
                </c:pt>
                <c:pt idx="73">
                  <c:v>1700</c:v>
                </c:pt>
                <c:pt idx="74">
                  <c:v>1700</c:v>
                </c:pt>
                <c:pt idx="75">
                  <c:v>1700</c:v>
                </c:pt>
                <c:pt idx="76">
                  <c:v>1700</c:v>
                </c:pt>
                <c:pt idx="77">
                  <c:v>1700</c:v>
                </c:pt>
                <c:pt idx="78">
                  <c:v>1700</c:v>
                </c:pt>
                <c:pt idx="79">
                  <c:v>1700</c:v>
                </c:pt>
                <c:pt idx="80">
                  <c:v>1700</c:v>
                </c:pt>
                <c:pt idx="81">
                  <c:v>1700</c:v>
                </c:pt>
                <c:pt idx="82">
                  <c:v>1700</c:v>
                </c:pt>
                <c:pt idx="83">
                  <c:v>1700</c:v>
                </c:pt>
                <c:pt idx="84">
                  <c:v>1700</c:v>
                </c:pt>
                <c:pt idx="85">
                  <c:v>1700</c:v>
                </c:pt>
                <c:pt idx="86">
                  <c:v>1700</c:v>
                </c:pt>
                <c:pt idx="87">
                  <c:v>1700</c:v>
                </c:pt>
                <c:pt idx="88">
                  <c:v>1700</c:v>
                </c:pt>
                <c:pt idx="89">
                  <c:v>1700</c:v>
                </c:pt>
                <c:pt idx="90">
                  <c:v>1700</c:v>
                </c:pt>
                <c:pt idx="91">
                  <c:v>1700</c:v>
                </c:pt>
                <c:pt idx="92">
                  <c:v>1700</c:v>
                </c:pt>
                <c:pt idx="93">
                  <c:v>1700</c:v>
                </c:pt>
                <c:pt idx="94">
                  <c:v>1700</c:v>
                </c:pt>
                <c:pt idx="95">
                  <c:v>1700</c:v>
                </c:pt>
                <c:pt idx="96">
                  <c:v>1700</c:v>
                </c:pt>
                <c:pt idx="97">
                  <c:v>1700</c:v>
                </c:pt>
                <c:pt idx="98">
                  <c:v>1700</c:v>
                </c:pt>
                <c:pt idx="99">
                  <c:v>1700</c:v>
                </c:pt>
                <c:pt idx="100">
                  <c:v>1700</c:v>
                </c:pt>
                <c:pt idx="101">
                  <c:v>1700</c:v>
                </c:pt>
                <c:pt idx="102">
                  <c:v>1700</c:v>
                </c:pt>
                <c:pt idx="103">
                  <c:v>1700</c:v>
                </c:pt>
                <c:pt idx="104">
                  <c:v>1700</c:v>
                </c:pt>
                <c:pt idx="105">
                  <c:v>1700</c:v>
                </c:pt>
                <c:pt idx="106">
                  <c:v>1700</c:v>
                </c:pt>
                <c:pt idx="107">
                  <c:v>1700</c:v>
                </c:pt>
                <c:pt idx="108">
                  <c:v>1700</c:v>
                </c:pt>
                <c:pt idx="109">
                  <c:v>1700</c:v>
                </c:pt>
                <c:pt idx="110">
                  <c:v>1700</c:v>
                </c:pt>
                <c:pt idx="111">
                  <c:v>1700</c:v>
                </c:pt>
                <c:pt idx="112">
                  <c:v>1700</c:v>
                </c:pt>
                <c:pt idx="113">
                  <c:v>1700</c:v>
                </c:pt>
                <c:pt idx="114">
                  <c:v>1700</c:v>
                </c:pt>
                <c:pt idx="115">
                  <c:v>1700</c:v>
                </c:pt>
                <c:pt idx="116">
                  <c:v>1700</c:v>
                </c:pt>
                <c:pt idx="117">
                  <c:v>1700</c:v>
                </c:pt>
                <c:pt idx="118">
                  <c:v>1700</c:v>
                </c:pt>
                <c:pt idx="119">
                  <c:v>1700</c:v>
                </c:pt>
                <c:pt idx="120">
                  <c:v>1700</c:v>
                </c:pt>
                <c:pt idx="121">
                  <c:v>1700</c:v>
                </c:pt>
                <c:pt idx="122">
                  <c:v>1700</c:v>
                </c:pt>
                <c:pt idx="123">
                  <c:v>1700</c:v>
                </c:pt>
                <c:pt idx="124">
                  <c:v>1700</c:v>
                </c:pt>
                <c:pt idx="125">
                  <c:v>1700</c:v>
                </c:pt>
                <c:pt idx="126">
                  <c:v>1700</c:v>
                </c:pt>
                <c:pt idx="127">
                  <c:v>1700</c:v>
                </c:pt>
                <c:pt idx="128">
                  <c:v>1700</c:v>
                </c:pt>
                <c:pt idx="129">
                  <c:v>1700</c:v>
                </c:pt>
                <c:pt idx="130">
                  <c:v>1700</c:v>
                </c:pt>
                <c:pt idx="131">
                  <c:v>1700</c:v>
                </c:pt>
                <c:pt idx="132">
                  <c:v>1700</c:v>
                </c:pt>
                <c:pt idx="133">
                  <c:v>1700</c:v>
                </c:pt>
                <c:pt idx="134">
                  <c:v>1700</c:v>
                </c:pt>
                <c:pt idx="135">
                  <c:v>1700</c:v>
                </c:pt>
                <c:pt idx="136">
                  <c:v>1700</c:v>
                </c:pt>
                <c:pt idx="137">
                  <c:v>1700</c:v>
                </c:pt>
                <c:pt idx="138">
                  <c:v>1700</c:v>
                </c:pt>
                <c:pt idx="139">
                  <c:v>1700</c:v>
                </c:pt>
                <c:pt idx="140">
                  <c:v>1700</c:v>
                </c:pt>
                <c:pt idx="141">
                  <c:v>1700</c:v>
                </c:pt>
                <c:pt idx="142">
                  <c:v>1700</c:v>
                </c:pt>
                <c:pt idx="143">
                  <c:v>1700</c:v>
                </c:pt>
                <c:pt idx="144">
                  <c:v>1700</c:v>
                </c:pt>
                <c:pt idx="145">
                  <c:v>1700</c:v>
                </c:pt>
                <c:pt idx="146">
                  <c:v>1700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D1-4AC5-8461-87FC77DED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499968"/>
        <c:axId val="286501504"/>
      </c:lineChart>
      <c:dateAx>
        <c:axId val="2864999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501504"/>
        <c:crosses val="autoZero"/>
        <c:auto val="1"/>
        <c:lblOffset val="100"/>
        <c:baseTimeUnit val="days"/>
      </c:dateAx>
      <c:valAx>
        <c:axId val="28650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8649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553004277022943E-2"/>
          <c:y val="7.3324631423567113E-2"/>
          <c:w val="0.94464713183511106"/>
          <c:h val="0.6866899106940959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'[Dati_par_COVID_01.03.20-24.01.21.xlsx]Sagatavoti_25012021'!$GD$2:$RE$2</c:f>
              <c:numCache>
                <c:formatCode>m/d/yyyy</c:formatCode>
                <c:ptCount val="288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  <c:pt idx="40">
                  <c:v>44115</c:v>
                </c:pt>
                <c:pt idx="41">
                  <c:v>44116</c:v>
                </c:pt>
                <c:pt idx="42">
                  <c:v>44117</c:v>
                </c:pt>
                <c:pt idx="43">
                  <c:v>44118</c:v>
                </c:pt>
                <c:pt idx="44">
                  <c:v>44119</c:v>
                </c:pt>
                <c:pt idx="45">
                  <c:v>44120</c:v>
                </c:pt>
                <c:pt idx="46">
                  <c:v>44121</c:v>
                </c:pt>
                <c:pt idx="47">
                  <c:v>44122</c:v>
                </c:pt>
                <c:pt idx="48">
                  <c:v>44123</c:v>
                </c:pt>
                <c:pt idx="49">
                  <c:v>44124</c:v>
                </c:pt>
                <c:pt idx="50">
                  <c:v>44125</c:v>
                </c:pt>
                <c:pt idx="51">
                  <c:v>44126</c:v>
                </c:pt>
                <c:pt idx="52">
                  <c:v>44127</c:v>
                </c:pt>
                <c:pt idx="53">
                  <c:v>44128</c:v>
                </c:pt>
                <c:pt idx="54">
                  <c:v>44129</c:v>
                </c:pt>
                <c:pt idx="55">
                  <c:v>44130</c:v>
                </c:pt>
                <c:pt idx="56">
                  <c:v>44131</c:v>
                </c:pt>
                <c:pt idx="57">
                  <c:v>44132</c:v>
                </c:pt>
                <c:pt idx="58">
                  <c:v>44133</c:v>
                </c:pt>
                <c:pt idx="59">
                  <c:v>44134</c:v>
                </c:pt>
                <c:pt idx="60">
                  <c:v>44135</c:v>
                </c:pt>
                <c:pt idx="61">
                  <c:v>44136</c:v>
                </c:pt>
                <c:pt idx="62">
                  <c:v>44137</c:v>
                </c:pt>
                <c:pt idx="63">
                  <c:v>44138</c:v>
                </c:pt>
                <c:pt idx="64">
                  <c:v>44139</c:v>
                </c:pt>
                <c:pt idx="65">
                  <c:v>44140</c:v>
                </c:pt>
                <c:pt idx="66">
                  <c:v>44141</c:v>
                </c:pt>
                <c:pt idx="67">
                  <c:v>44142</c:v>
                </c:pt>
                <c:pt idx="68">
                  <c:v>44143</c:v>
                </c:pt>
                <c:pt idx="69">
                  <c:v>44144</c:v>
                </c:pt>
                <c:pt idx="70">
                  <c:v>44145</c:v>
                </c:pt>
                <c:pt idx="71">
                  <c:v>44146</c:v>
                </c:pt>
                <c:pt idx="72">
                  <c:v>44147</c:v>
                </c:pt>
                <c:pt idx="73">
                  <c:v>44148</c:v>
                </c:pt>
                <c:pt idx="74">
                  <c:v>44149</c:v>
                </c:pt>
                <c:pt idx="75">
                  <c:v>44150</c:v>
                </c:pt>
                <c:pt idx="76">
                  <c:v>44151</c:v>
                </c:pt>
                <c:pt idx="77">
                  <c:v>44152</c:v>
                </c:pt>
                <c:pt idx="78">
                  <c:v>44153</c:v>
                </c:pt>
                <c:pt idx="79">
                  <c:v>44154</c:v>
                </c:pt>
                <c:pt idx="80">
                  <c:v>44155</c:v>
                </c:pt>
                <c:pt idx="81">
                  <c:v>44156</c:v>
                </c:pt>
                <c:pt idx="82">
                  <c:v>44157</c:v>
                </c:pt>
                <c:pt idx="83">
                  <c:v>44158</c:v>
                </c:pt>
                <c:pt idx="84">
                  <c:v>44159</c:v>
                </c:pt>
                <c:pt idx="85">
                  <c:v>44160</c:v>
                </c:pt>
                <c:pt idx="86">
                  <c:v>44161</c:v>
                </c:pt>
                <c:pt idx="87">
                  <c:v>44162</c:v>
                </c:pt>
                <c:pt idx="88">
                  <c:v>44163</c:v>
                </c:pt>
                <c:pt idx="89">
                  <c:v>44164</c:v>
                </c:pt>
                <c:pt idx="90">
                  <c:v>44165</c:v>
                </c:pt>
                <c:pt idx="91">
                  <c:v>44166</c:v>
                </c:pt>
                <c:pt idx="92">
                  <c:v>44167</c:v>
                </c:pt>
                <c:pt idx="93">
                  <c:v>44168</c:v>
                </c:pt>
                <c:pt idx="94">
                  <c:v>44169</c:v>
                </c:pt>
                <c:pt idx="95">
                  <c:v>44170</c:v>
                </c:pt>
                <c:pt idx="96">
                  <c:v>44171</c:v>
                </c:pt>
                <c:pt idx="97">
                  <c:v>44172</c:v>
                </c:pt>
                <c:pt idx="98">
                  <c:v>44173</c:v>
                </c:pt>
                <c:pt idx="99">
                  <c:v>44174</c:v>
                </c:pt>
                <c:pt idx="100">
                  <c:v>44175</c:v>
                </c:pt>
                <c:pt idx="101">
                  <c:v>44176</c:v>
                </c:pt>
                <c:pt idx="102">
                  <c:v>44177</c:v>
                </c:pt>
                <c:pt idx="103">
                  <c:v>44178</c:v>
                </c:pt>
                <c:pt idx="104">
                  <c:v>44179</c:v>
                </c:pt>
                <c:pt idx="105">
                  <c:v>44180</c:v>
                </c:pt>
                <c:pt idx="106">
                  <c:v>44181</c:v>
                </c:pt>
                <c:pt idx="107">
                  <c:v>44182</c:v>
                </c:pt>
                <c:pt idx="108">
                  <c:v>44183</c:v>
                </c:pt>
                <c:pt idx="109">
                  <c:v>44184</c:v>
                </c:pt>
                <c:pt idx="110">
                  <c:v>44185</c:v>
                </c:pt>
                <c:pt idx="111">
                  <c:v>44186</c:v>
                </c:pt>
                <c:pt idx="112">
                  <c:v>44187</c:v>
                </c:pt>
                <c:pt idx="113">
                  <c:v>44188</c:v>
                </c:pt>
                <c:pt idx="114">
                  <c:v>44189</c:v>
                </c:pt>
                <c:pt idx="115">
                  <c:v>44190</c:v>
                </c:pt>
                <c:pt idx="116">
                  <c:v>44191</c:v>
                </c:pt>
                <c:pt idx="117">
                  <c:v>44192</c:v>
                </c:pt>
                <c:pt idx="118">
                  <c:v>44193</c:v>
                </c:pt>
                <c:pt idx="119">
                  <c:v>44194</c:v>
                </c:pt>
                <c:pt idx="120">
                  <c:v>44195</c:v>
                </c:pt>
                <c:pt idx="121">
                  <c:v>44196</c:v>
                </c:pt>
                <c:pt idx="122">
                  <c:v>44197</c:v>
                </c:pt>
                <c:pt idx="123">
                  <c:v>44198</c:v>
                </c:pt>
                <c:pt idx="124">
                  <c:v>44199</c:v>
                </c:pt>
                <c:pt idx="125">
                  <c:v>44200</c:v>
                </c:pt>
                <c:pt idx="126">
                  <c:v>44201</c:v>
                </c:pt>
                <c:pt idx="127">
                  <c:v>44202</c:v>
                </c:pt>
                <c:pt idx="128">
                  <c:v>44203</c:v>
                </c:pt>
                <c:pt idx="129">
                  <c:v>44204</c:v>
                </c:pt>
                <c:pt idx="130">
                  <c:v>44205</c:v>
                </c:pt>
                <c:pt idx="131">
                  <c:v>44206</c:v>
                </c:pt>
                <c:pt idx="132">
                  <c:v>44207</c:v>
                </c:pt>
                <c:pt idx="133">
                  <c:v>44208</c:v>
                </c:pt>
                <c:pt idx="134">
                  <c:v>44209</c:v>
                </c:pt>
                <c:pt idx="135">
                  <c:v>44210</c:v>
                </c:pt>
                <c:pt idx="136">
                  <c:v>44211</c:v>
                </c:pt>
                <c:pt idx="137">
                  <c:v>44212</c:v>
                </c:pt>
                <c:pt idx="138">
                  <c:v>44213</c:v>
                </c:pt>
                <c:pt idx="139">
                  <c:v>44214</c:v>
                </c:pt>
                <c:pt idx="140">
                  <c:v>44215</c:v>
                </c:pt>
                <c:pt idx="141">
                  <c:v>44216</c:v>
                </c:pt>
                <c:pt idx="142">
                  <c:v>44217</c:v>
                </c:pt>
                <c:pt idx="143">
                  <c:v>44218</c:v>
                </c:pt>
                <c:pt idx="144">
                  <c:v>44219</c:v>
                </c:pt>
                <c:pt idx="145">
                  <c:v>44220</c:v>
                </c:pt>
              </c:numCache>
            </c:numRef>
          </c:cat>
          <c:val>
            <c:numRef>
              <c:f>'[Dati_par_COVID_01.03.20-24.01.21.xlsx]Sagatavoti_25012021'!$GD$6:$RE$6</c:f>
              <c:numCache>
                <c:formatCode>#\ ##0;\(#\ ##0\)</c:formatCode>
                <c:ptCount val="288"/>
                <c:pt idx="0">
                  <c:v>929</c:v>
                </c:pt>
                <c:pt idx="1">
                  <c:v>978</c:v>
                </c:pt>
                <c:pt idx="2">
                  <c:v>935</c:v>
                </c:pt>
                <c:pt idx="3">
                  <c:v>964</c:v>
                </c:pt>
                <c:pt idx="4">
                  <c:v>977</c:v>
                </c:pt>
                <c:pt idx="5">
                  <c:v>938</c:v>
                </c:pt>
                <c:pt idx="6">
                  <c:v>1037</c:v>
                </c:pt>
                <c:pt idx="7">
                  <c:v>829</c:v>
                </c:pt>
                <c:pt idx="8">
                  <c:v>960</c:v>
                </c:pt>
                <c:pt idx="9">
                  <c:v>977</c:v>
                </c:pt>
                <c:pt idx="10">
                  <c:v>964</c:v>
                </c:pt>
                <c:pt idx="11">
                  <c:v>926</c:v>
                </c:pt>
                <c:pt idx="12">
                  <c:v>955</c:v>
                </c:pt>
                <c:pt idx="13">
                  <c:v>1001</c:v>
                </c:pt>
                <c:pt idx="14">
                  <c:v>1014</c:v>
                </c:pt>
                <c:pt idx="15">
                  <c:v>1036</c:v>
                </c:pt>
                <c:pt idx="16">
                  <c:v>810</c:v>
                </c:pt>
                <c:pt idx="17">
                  <c:v>1005</c:v>
                </c:pt>
                <c:pt idx="18">
                  <c:v>1095</c:v>
                </c:pt>
                <c:pt idx="19">
                  <c:v>908</c:v>
                </c:pt>
                <c:pt idx="20">
                  <c:v>953</c:v>
                </c:pt>
                <c:pt idx="21">
                  <c:v>1031</c:v>
                </c:pt>
                <c:pt idx="22">
                  <c:v>927</c:v>
                </c:pt>
                <c:pt idx="23">
                  <c:v>1022</c:v>
                </c:pt>
                <c:pt idx="24">
                  <c:v>1097</c:v>
                </c:pt>
                <c:pt idx="25">
                  <c:v>1062</c:v>
                </c:pt>
                <c:pt idx="26">
                  <c:v>964</c:v>
                </c:pt>
                <c:pt idx="27">
                  <c:v>956</c:v>
                </c:pt>
                <c:pt idx="28">
                  <c:v>1034</c:v>
                </c:pt>
                <c:pt idx="29">
                  <c:v>934</c:v>
                </c:pt>
                <c:pt idx="30">
                  <c:v>908</c:v>
                </c:pt>
                <c:pt idx="31">
                  <c:v>992</c:v>
                </c:pt>
                <c:pt idx="32">
                  <c:v>943</c:v>
                </c:pt>
                <c:pt idx="33">
                  <c:v>957</c:v>
                </c:pt>
                <c:pt idx="34">
                  <c:v>1003</c:v>
                </c:pt>
                <c:pt idx="35">
                  <c:v>978</c:v>
                </c:pt>
                <c:pt idx="36">
                  <c:v>922</c:v>
                </c:pt>
                <c:pt idx="37">
                  <c:v>863</c:v>
                </c:pt>
                <c:pt idx="38">
                  <c:v>950</c:v>
                </c:pt>
                <c:pt idx="39">
                  <c:v>965</c:v>
                </c:pt>
                <c:pt idx="40">
                  <c:v>931</c:v>
                </c:pt>
                <c:pt idx="41">
                  <c:v>1056</c:v>
                </c:pt>
                <c:pt idx="42">
                  <c:v>973</c:v>
                </c:pt>
                <c:pt idx="43">
                  <c:v>861</c:v>
                </c:pt>
                <c:pt idx="44">
                  <c:v>943</c:v>
                </c:pt>
                <c:pt idx="45">
                  <c:v>869</c:v>
                </c:pt>
                <c:pt idx="46">
                  <c:v>918</c:v>
                </c:pt>
                <c:pt idx="47">
                  <c:v>911</c:v>
                </c:pt>
                <c:pt idx="48">
                  <c:v>925</c:v>
                </c:pt>
                <c:pt idx="49">
                  <c:v>954</c:v>
                </c:pt>
                <c:pt idx="50">
                  <c:v>933</c:v>
                </c:pt>
                <c:pt idx="51">
                  <c:v>885</c:v>
                </c:pt>
                <c:pt idx="52">
                  <c:v>931</c:v>
                </c:pt>
                <c:pt idx="53">
                  <c:v>982</c:v>
                </c:pt>
                <c:pt idx="54">
                  <c:v>932</c:v>
                </c:pt>
                <c:pt idx="55">
                  <c:v>964</c:v>
                </c:pt>
                <c:pt idx="56">
                  <c:v>955</c:v>
                </c:pt>
                <c:pt idx="57">
                  <c:v>920</c:v>
                </c:pt>
                <c:pt idx="58">
                  <c:v>875</c:v>
                </c:pt>
                <c:pt idx="59">
                  <c:v>850</c:v>
                </c:pt>
                <c:pt idx="60">
                  <c:v>841</c:v>
                </c:pt>
                <c:pt idx="61">
                  <c:v>849</c:v>
                </c:pt>
                <c:pt idx="62">
                  <c:v>958</c:v>
                </c:pt>
                <c:pt idx="63">
                  <c:v>830</c:v>
                </c:pt>
                <c:pt idx="64">
                  <c:v>813</c:v>
                </c:pt>
                <c:pt idx="65">
                  <c:v>858</c:v>
                </c:pt>
                <c:pt idx="66">
                  <c:v>912</c:v>
                </c:pt>
                <c:pt idx="67">
                  <c:v>931</c:v>
                </c:pt>
                <c:pt idx="68">
                  <c:v>844</c:v>
                </c:pt>
                <c:pt idx="69">
                  <c:v>932</c:v>
                </c:pt>
                <c:pt idx="70">
                  <c:v>900</c:v>
                </c:pt>
                <c:pt idx="71">
                  <c:v>882</c:v>
                </c:pt>
                <c:pt idx="72">
                  <c:v>841</c:v>
                </c:pt>
                <c:pt idx="73">
                  <c:v>927</c:v>
                </c:pt>
                <c:pt idx="74">
                  <c:v>932</c:v>
                </c:pt>
                <c:pt idx="75">
                  <c:v>891</c:v>
                </c:pt>
                <c:pt idx="76">
                  <c:v>918</c:v>
                </c:pt>
                <c:pt idx="77">
                  <c:v>933</c:v>
                </c:pt>
                <c:pt idx="78">
                  <c:v>880</c:v>
                </c:pt>
                <c:pt idx="79">
                  <c:v>938</c:v>
                </c:pt>
                <c:pt idx="80">
                  <c:v>910</c:v>
                </c:pt>
                <c:pt idx="81">
                  <c:v>914</c:v>
                </c:pt>
                <c:pt idx="82">
                  <c:v>903</c:v>
                </c:pt>
                <c:pt idx="83">
                  <c:v>995</c:v>
                </c:pt>
                <c:pt idx="84">
                  <c:v>950</c:v>
                </c:pt>
                <c:pt idx="85">
                  <c:v>884</c:v>
                </c:pt>
                <c:pt idx="86">
                  <c:v>912</c:v>
                </c:pt>
                <c:pt idx="87">
                  <c:v>897</c:v>
                </c:pt>
                <c:pt idx="88">
                  <c:v>867</c:v>
                </c:pt>
                <c:pt idx="89">
                  <c:v>890</c:v>
                </c:pt>
                <c:pt idx="90">
                  <c:v>854</c:v>
                </c:pt>
                <c:pt idx="91">
                  <c:v>856</c:v>
                </c:pt>
                <c:pt idx="92">
                  <c:v>875</c:v>
                </c:pt>
                <c:pt idx="93">
                  <c:v>873</c:v>
                </c:pt>
                <c:pt idx="94">
                  <c:v>933</c:v>
                </c:pt>
                <c:pt idx="95">
                  <c:v>836</c:v>
                </c:pt>
                <c:pt idx="96">
                  <c:v>799</c:v>
                </c:pt>
                <c:pt idx="97">
                  <c:v>912</c:v>
                </c:pt>
                <c:pt idx="98">
                  <c:v>935</c:v>
                </c:pt>
                <c:pt idx="99">
                  <c:v>915</c:v>
                </c:pt>
                <c:pt idx="100">
                  <c:v>931</c:v>
                </c:pt>
                <c:pt idx="101">
                  <c:v>889</c:v>
                </c:pt>
                <c:pt idx="102">
                  <c:v>955</c:v>
                </c:pt>
                <c:pt idx="103">
                  <c:v>861</c:v>
                </c:pt>
                <c:pt idx="104">
                  <c:v>955</c:v>
                </c:pt>
                <c:pt idx="105">
                  <c:v>922</c:v>
                </c:pt>
                <c:pt idx="106">
                  <c:v>926</c:v>
                </c:pt>
                <c:pt idx="107">
                  <c:v>966</c:v>
                </c:pt>
                <c:pt idx="108">
                  <c:v>1001</c:v>
                </c:pt>
                <c:pt idx="109">
                  <c:v>976</c:v>
                </c:pt>
                <c:pt idx="110">
                  <c:v>958</c:v>
                </c:pt>
                <c:pt idx="111">
                  <c:v>1064</c:v>
                </c:pt>
                <c:pt idx="112">
                  <c:v>961</c:v>
                </c:pt>
                <c:pt idx="113">
                  <c:v>1036</c:v>
                </c:pt>
                <c:pt idx="114">
                  <c:v>965</c:v>
                </c:pt>
                <c:pt idx="115">
                  <c:v>1051</c:v>
                </c:pt>
                <c:pt idx="116">
                  <c:v>1003</c:v>
                </c:pt>
                <c:pt idx="117">
                  <c:v>968</c:v>
                </c:pt>
                <c:pt idx="118">
                  <c:v>1038</c:v>
                </c:pt>
                <c:pt idx="119">
                  <c:v>1061</c:v>
                </c:pt>
                <c:pt idx="120">
                  <c:v>1041</c:v>
                </c:pt>
                <c:pt idx="121">
                  <c:v>992</c:v>
                </c:pt>
                <c:pt idx="122">
                  <c:v>1265</c:v>
                </c:pt>
                <c:pt idx="123">
                  <c:v>1093</c:v>
                </c:pt>
                <c:pt idx="124">
                  <c:v>1010</c:v>
                </c:pt>
                <c:pt idx="125">
                  <c:v>1050</c:v>
                </c:pt>
                <c:pt idx="126">
                  <c:v>1026</c:v>
                </c:pt>
                <c:pt idx="127">
                  <c:v>883</c:v>
                </c:pt>
                <c:pt idx="128">
                  <c:v>986</c:v>
                </c:pt>
                <c:pt idx="129">
                  <c:v>1003</c:v>
                </c:pt>
                <c:pt idx="130">
                  <c:v>931</c:v>
                </c:pt>
                <c:pt idx="131">
                  <c:v>930</c:v>
                </c:pt>
                <c:pt idx="132">
                  <c:v>1024</c:v>
                </c:pt>
                <c:pt idx="133">
                  <c:v>995</c:v>
                </c:pt>
                <c:pt idx="134">
                  <c:v>1017</c:v>
                </c:pt>
                <c:pt idx="135">
                  <c:v>993</c:v>
                </c:pt>
                <c:pt idx="136">
                  <c:v>1017</c:v>
                </c:pt>
                <c:pt idx="137">
                  <c:v>973</c:v>
                </c:pt>
                <c:pt idx="138">
                  <c:v>1006</c:v>
                </c:pt>
                <c:pt idx="139">
                  <c:v>986</c:v>
                </c:pt>
                <c:pt idx="140">
                  <c:v>1030</c:v>
                </c:pt>
                <c:pt idx="141">
                  <c:v>1020</c:v>
                </c:pt>
                <c:pt idx="142">
                  <c:v>1053</c:v>
                </c:pt>
                <c:pt idx="143">
                  <c:v>1089</c:v>
                </c:pt>
                <c:pt idx="144">
                  <c:v>972</c:v>
                </c:pt>
                <c:pt idx="145">
                  <c:v>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D1-4EDE-9720-01177A4DD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378112"/>
        <c:axId val="270379648"/>
      </c:lineChart>
      <c:dateAx>
        <c:axId val="2703781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379648"/>
        <c:crosses val="autoZero"/>
        <c:auto val="1"/>
        <c:lblOffset val="100"/>
        <c:baseTimeUnit val="days"/>
      </c:dateAx>
      <c:valAx>
        <c:axId val="270379648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(#\ 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37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55299857689118E-2"/>
          <c:y val="9.418512400495177E-2"/>
          <c:w val="0.94464713183511106"/>
          <c:h val="0.55457345767865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'[Dati_par_COVID_01.03.20-24.01.21.xlsx]Sagatavoti_25012021'!$A$7</c:f>
              <c:strCache>
                <c:ptCount val="1"/>
                <c:pt idx="0">
                  <c:v>Izpildīto izsaukumu skaits ar akūtu elpceļu saslimšanu, t.sk. iespējamu/apstiprinātu COVID-19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'[Dati_par_COVID_01.03.20-24.01.21.xlsx]Sagatavoti_25012021'!$GD$2:$RE$2</c:f>
              <c:numCache>
                <c:formatCode>m/d/yyyy</c:formatCode>
                <c:ptCount val="288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  <c:pt idx="40">
                  <c:v>44115</c:v>
                </c:pt>
                <c:pt idx="41">
                  <c:v>44116</c:v>
                </c:pt>
                <c:pt idx="42">
                  <c:v>44117</c:v>
                </c:pt>
                <c:pt idx="43">
                  <c:v>44118</c:v>
                </c:pt>
                <c:pt idx="44">
                  <c:v>44119</c:v>
                </c:pt>
                <c:pt idx="45">
                  <c:v>44120</c:v>
                </c:pt>
                <c:pt idx="46">
                  <c:v>44121</c:v>
                </c:pt>
                <c:pt idx="47">
                  <c:v>44122</c:v>
                </c:pt>
                <c:pt idx="48">
                  <c:v>44123</c:v>
                </c:pt>
                <c:pt idx="49">
                  <c:v>44124</c:v>
                </c:pt>
                <c:pt idx="50">
                  <c:v>44125</c:v>
                </c:pt>
                <c:pt idx="51">
                  <c:v>44126</c:v>
                </c:pt>
                <c:pt idx="52">
                  <c:v>44127</c:v>
                </c:pt>
                <c:pt idx="53">
                  <c:v>44128</c:v>
                </c:pt>
                <c:pt idx="54">
                  <c:v>44129</c:v>
                </c:pt>
                <c:pt idx="55">
                  <c:v>44130</c:v>
                </c:pt>
                <c:pt idx="56">
                  <c:v>44131</c:v>
                </c:pt>
                <c:pt idx="57">
                  <c:v>44132</c:v>
                </c:pt>
                <c:pt idx="58">
                  <c:v>44133</c:v>
                </c:pt>
                <c:pt idx="59">
                  <c:v>44134</c:v>
                </c:pt>
                <c:pt idx="60">
                  <c:v>44135</c:v>
                </c:pt>
                <c:pt idx="61">
                  <c:v>44136</c:v>
                </c:pt>
                <c:pt idx="62">
                  <c:v>44137</c:v>
                </c:pt>
                <c:pt idx="63">
                  <c:v>44138</c:v>
                </c:pt>
                <c:pt idx="64">
                  <c:v>44139</c:v>
                </c:pt>
                <c:pt idx="65">
                  <c:v>44140</c:v>
                </c:pt>
                <c:pt idx="66">
                  <c:v>44141</c:v>
                </c:pt>
                <c:pt idx="67">
                  <c:v>44142</c:v>
                </c:pt>
                <c:pt idx="68">
                  <c:v>44143</c:v>
                </c:pt>
                <c:pt idx="69">
                  <c:v>44144</c:v>
                </c:pt>
                <c:pt idx="70">
                  <c:v>44145</c:v>
                </c:pt>
                <c:pt idx="71">
                  <c:v>44146</c:v>
                </c:pt>
                <c:pt idx="72">
                  <c:v>44147</c:v>
                </c:pt>
                <c:pt idx="73">
                  <c:v>44148</c:v>
                </c:pt>
                <c:pt idx="74">
                  <c:v>44149</c:v>
                </c:pt>
                <c:pt idx="75">
                  <c:v>44150</c:v>
                </c:pt>
                <c:pt idx="76">
                  <c:v>44151</c:v>
                </c:pt>
                <c:pt idx="77">
                  <c:v>44152</c:v>
                </c:pt>
                <c:pt idx="78">
                  <c:v>44153</c:v>
                </c:pt>
                <c:pt idx="79">
                  <c:v>44154</c:v>
                </c:pt>
                <c:pt idx="80">
                  <c:v>44155</c:v>
                </c:pt>
                <c:pt idx="81">
                  <c:v>44156</c:v>
                </c:pt>
                <c:pt idx="82">
                  <c:v>44157</c:v>
                </c:pt>
                <c:pt idx="83">
                  <c:v>44158</c:v>
                </c:pt>
                <c:pt idx="84">
                  <c:v>44159</c:v>
                </c:pt>
                <c:pt idx="85">
                  <c:v>44160</c:v>
                </c:pt>
                <c:pt idx="86">
                  <c:v>44161</c:v>
                </c:pt>
                <c:pt idx="87">
                  <c:v>44162</c:v>
                </c:pt>
                <c:pt idx="88">
                  <c:v>44163</c:v>
                </c:pt>
                <c:pt idx="89">
                  <c:v>44164</c:v>
                </c:pt>
                <c:pt idx="90">
                  <c:v>44165</c:v>
                </c:pt>
                <c:pt idx="91">
                  <c:v>44166</c:v>
                </c:pt>
                <c:pt idx="92">
                  <c:v>44167</c:v>
                </c:pt>
                <c:pt idx="93">
                  <c:v>44168</c:v>
                </c:pt>
                <c:pt idx="94">
                  <c:v>44169</c:v>
                </c:pt>
                <c:pt idx="95">
                  <c:v>44170</c:v>
                </c:pt>
                <c:pt idx="96">
                  <c:v>44171</c:v>
                </c:pt>
                <c:pt idx="97">
                  <c:v>44172</c:v>
                </c:pt>
                <c:pt idx="98">
                  <c:v>44173</c:v>
                </c:pt>
                <c:pt idx="99">
                  <c:v>44174</c:v>
                </c:pt>
                <c:pt idx="100">
                  <c:v>44175</c:v>
                </c:pt>
                <c:pt idx="101">
                  <c:v>44176</c:v>
                </c:pt>
                <c:pt idx="102">
                  <c:v>44177</c:v>
                </c:pt>
                <c:pt idx="103">
                  <c:v>44178</c:v>
                </c:pt>
                <c:pt idx="104">
                  <c:v>44179</c:v>
                </c:pt>
                <c:pt idx="105">
                  <c:v>44180</c:v>
                </c:pt>
                <c:pt idx="106">
                  <c:v>44181</c:v>
                </c:pt>
                <c:pt idx="107">
                  <c:v>44182</c:v>
                </c:pt>
                <c:pt idx="108">
                  <c:v>44183</c:v>
                </c:pt>
                <c:pt idx="109">
                  <c:v>44184</c:v>
                </c:pt>
                <c:pt idx="110">
                  <c:v>44185</c:v>
                </c:pt>
                <c:pt idx="111">
                  <c:v>44186</c:v>
                </c:pt>
                <c:pt idx="112">
                  <c:v>44187</c:v>
                </c:pt>
                <c:pt idx="113">
                  <c:v>44188</c:v>
                </c:pt>
                <c:pt idx="114">
                  <c:v>44189</c:v>
                </c:pt>
                <c:pt idx="115">
                  <c:v>44190</c:v>
                </c:pt>
                <c:pt idx="116">
                  <c:v>44191</c:v>
                </c:pt>
                <c:pt idx="117">
                  <c:v>44192</c:v>
                </c:pt>
                <c:pt idx="118">
                  <c:v>44193</c:v>
                </c:pt>
                <c:pt idx="119">
                  <c:v>44194</c:v>
                </c:pt>
                <c:pt idx="120">
                  <c:v>44195</c:v>
                </c:pt>
                <c:pt idx="121">
                  <c:v>44196</c:v>
                </c:pt>
                <c:pt idx="122">
                  <c:v>44197</c:v>
                </c:pt>
                <c:pt idx="123">
                  <c:v>44198</c:v>
                </c:pt>
                <c:pt idx="124">
                  <c:v>44199</c:v>
                </c:pt>
                <c:pt idx="125">
                  <c:v>44200</c:v>
                </c:pt>
                <c:pt idx="126">
                  <c:v>44201</c:v>
                </c:pt>
                <c:pt idx="127">
                  <c:v>44202</c:v>
                </c:pt>
                <c:pt idx="128">
                  <c:v>44203</c:v>
                </c:pt>
                <c:pt idx="129">
                  <c:v>44204</c:v>
                </c:pt>
                <c:pt idx="130">
                  <c:v>44205</c:v>
                </c:pt>
                <c:pt idx="131">
                  <c:v>44206</c:v>
                </c:pt>
                <c:pt idx="132">
                  <c:v>44207</c:v>
                </c:pt>
                <c:pt idx="133">
                  <c:v>44208</c:v>
                </c:pt>
                <c:pt idx="134">
                  <c:v>44209</c:v>
                </c:pt>
                <c:pt idx="135">
                  <c:v>44210</c:v>
                </c:pt>
                <c:pt idx="136">
                  <c:v>44211</c:v>
                </c:pt>
                <c:pt idx="137">
                  <c:v>44212</c:v>
                </c:pt>
                <c:pt idx="138">
                  <c:v>44213</c:v>
                </c:pt>
                <c:pt idx="139">
                  <c:v>44214</c:v>
                </c:pt>
                <c:pt idx="140">
                  <c:v>44215</c:v>
                </c:pt>
                <c:pt idx="141">
                  <c:v>44216</c:v>
                </c:pt>
                <c:pt idx="142">
                  <c:v>44217</c:v>
                </c:pt>
                <c:pt idx="143">
                  <c:v>44218</c:v>
                </c:pt>
                <c:pt idx="144">
                  <c:v>44219</c:v>
                </c:pt>
                <c:pt idx="145">
                  <c:v>44220</c:v>
                </c:pt>
              </c:numCache>
            </c:numRef>
          </c:cat>
          <c:val>
            <c:numRef>
              <c:f>'[Dati_par_COVID_01.03.20-24.01.21.xlsx]Sagatavoti_25012021'!$GD$7:$RE$7</c:f>
              <c:numCache>
                <c:formatCode>General</c:formatCode>
                <c:ptCount val="288"/>
                <c:pt idx="0">
                  <c:v>36</c:v>
                </c:pt>
                <c:pt idx="1">
                  <c:v>34</c:v>
                </c:pt>
                <c:pt idx="2">
                  <c:v>45</c:v>
                </c:pt>
                <c:pt idx="3">
                  <c:v>37</c:v>
                </c:pt>
                <c:pt idx="4">
                  <c:v>46</c:v>
                </c:pt>
                <c:pt idx="5">
                  <c:v>40</c:v>
                </c:pt>
                <c:pt idx="6">
                  <c:v>47</c:v>
                </c:pt>
                <c:pt idx="7">
                  <c:v>41</c:v>
                </c:pt>
                <c:pt idx="8">
                  <c:v>41</c:v>
                </c:pt>
                <c:pt idx="9">
                  <c:v>44</c:v>
                </c:pt>
                <c:pt idx="10">
                  <c:v>43</c:v>
                </c:pt>
                <c:pt idx="11">
                  <c:v>32</c:v>
                </c:pt>
                <c:pt idx="12">
                  <c:v>41</c:v>
                </c:pt>
                <c:pt idx="13">
                  <c:v>53</c:v>
                </c:pt>
                <c:pt idx="14">
                  <c:v>54</c:v>
                </c:pt>
                <c:pt idx="15">
                  <c:v>41</c:v>
                </c:pt>
                <c:pt idx="16">
                  <c:v>25</c:v>
                </c:pt>
                <c:pt idx="17">
                  <c:v>58</c:v>
                </c:pt>
                <c:pt idx="18">
                  <c:v>44</c:v>
                </c:pt>
                <c:pt idx="19">
                  <c:v>42</c:v>
                </c:pt>
                <c:pt idx="20">
                  <c:v>57</c:v>
                </c:pt>
                <c:pt idx="21">
                  <c:v>55</c:v>
                </c:pt>
                <c:pt idx="22">
                  <c:v>46</c:v>
                </c:pt>
                <c:pt idx="23">
                  <c:v>40</c:v>
                </c:pt>
                <c:pt idx="24">
                  <c:v>44</c:v>
                </c:pt>
                <c:pt idx="25">
                  <c:v>35</c:v>
                </c:pt>
                <c:pt idx="26">
                  <c:v>41</c:v>
                </c:pt>
                <c:pt idx="27">
                  <c:v>54</c:v>
                </c:pt>
                <c:pt idx="28">
                  <c:v>69</c:v>
                </c:pt>
                <c:pt idx="29">
                  <c:v>44</c:v>
                </c:pt>
                <c:pt idx="30">
                  <c:v>39</c:v>
                </c:pt>
                <c:pt idx="31">
                  <c:v>48</c:v>
                </c:pt>
                <c:pt idx="32">
                  <c:v>57</c:v>
                </c:pt>
                <c:pt idx="33">
                  <c:v>46</c:v>
                </c:pt>
                <c:pt idx="34">
                  <c:v>65</c:v>
                </c:pt>
                <c:pt idx="35">
                  <c:v>50</c:v>
                </c:pt>
                <c:pt idx="36">
                  <c:v>61</c:v>
                </c:pt>
                <c:pt idx="37">
                  <c:v>53</c:v>
                </c:pt>
                <c:pt idx="38">
                  <c:v>60</c:v>
                </c:pt>
                <c:pt idx="39">
                  <c:v>60</c:v>
                </c:pt>
                <c:pt idx="40">
                  <c:v>52</c:v>
                </c:pt>
                <c:pt idx="41">
                  <c:v>73</c:v>
                </c:pt>
                <c:pt idx="42">
                  <c:v>59</c:v>
                </c:pt>
                <c:pt idx="43">
                  <c:v>45</c:v>
                </c:pt>
                <c:pt idx="44">
                  <c:v>64</c:v>
                </c:pt>
                <c:pt idx="45">
                  <c:v>64</c:v>
                </c:pt>
                <c:pt idx="46">
                  <c:v>52</c:v>
                </c:pt>
                <c:pt idx="47">
                  <c:v>58</c:v>
                </c:pt>
                <c:pt idx="48">
                  <c:v>57</c:v>
                </c:pt>
                <c:pt idx="49">
                  <c:v>56</c:v>
                </c:pt>
                <c:pt idx="50">
                  <c:v>68</c:v>
                </c:pt>
                <c:pt idx="51">
                  <c:v>64</c:v>
                </c:pt>
                <c:pt idx="52">
                  <c:v>84</c:v>
                </c:pt>
                <c:pt idx="53">
                  <c:v>70</c:v>
                </c:pt>
                <c:pt idx="54">
                  <c:v>65</c:v>
                </c:pt>
                <c:pt idx="55">
                  <c:v>94</c:v>
                </c:pt>
                <c:pt idx="56">
                  <c:v>93</c:v>
                </c:pt>
                <c:pt idx="57">
                  <c:v>91</c:v>
                </c:pt>
                <c:pt idx="58">
                  <c:v>75</c:v>
                </c:pt>
                <c:pt idx="59">
                  <c:v>82</c:v>
                </c:pt>
                <c:pt idx="60">
                  <c:v>57</c:v>
                </c:pt>
                <c:pt idx="61">
                  <c:v>73</c:v>
                </c:pt>
                <c:pt idx="62">
                  <c:v>88</c:v>
                </c:pt>
                <c:pt idx="63">
                  <c:v>74</c:v>
                </c:pt>
                <c:pt idx="64">
                  <c:v>69</c:v>
                </c:pt>
                <c:pt idx="65">
                  <c:v>86</c:v>
                </c:pt>
                <c:pt idx="66">
                  <c:v>83</c:v>
                </c:pt>
                <c:pt idx="67">
                  <c:v>89</c:v>
                </c:pt>
                <c:pt idx="68">
                  <c:v>81</c:v>
                </c:pt>
                <c:pt idx="69">
                  <c:v>76</c:v>
                </c:pt>
                <c:pt idx="70">
                  <c:v>82</c:v>
                </c:pt>
                <c:pt idx="71">
                  <c:v>81</c:v>
                </c:pt>
                <c:pt idx="72">
                  <c:v>97</c:v>
                </c:pt>
                <c:pt idx="73">
                  <c:v>127</c:v>
                </c:pt>
                <c:pt idx="74">
                  <c:v>101</c:v>
                </c:pt>
                <c:pt idx="75">
                  <c:v>86</c:v>
                </c:pt>
                <c:pt idx="76">
                  <c:v>107</c:v>
                </c:pt>
                <c:pt idx="77">
                  <c:v>90</c:v>
                </c:pt>
                <c:pt idx="78">
                  <c:v>79</c:v>
                </c:pt>
                <c:pt idx="79">
                  <c:v>105</c:v>
                </c:pt>
                <c:pt idx="80">
                  <c:v>113</c:v>
                </c:pt>
                <c:pt idx="81">
                  <c:v>121</c:v>
                </c:pt>
                <c:pt idx="82">
                  <c:v>97</c:v>
                </c:pt>
                <c:pt idx="83">
                  <c:v>140</c:v>
                </c:pt>
                <c:pt idx="84">
                  <c:v>103</c:v>
                </c:pt>
                <c:pt idx="85">
                  <c:v>118</c:v>
                </c:pt>
                <c:pt idx="86">
                  <c:v>125</c:v>
                </c:pt>
                <c:pt idx="87">
                  <c:v>129</c:v>
                </c:pt>
                <c:pt idx="88">
                  <c:v>111</c:v>
                </c:pt>
                <c:pt idx="89">
                  <c:v>104</c:v>
                </c:pt>
                <c:pt idx="90">
                  <c:v>116</c:v>
                </c:pt>
                <c:pt idx="91">
                  <c:v>99</c:v>
                </c:pt>
                <c:pt idx="92">
                  <c:v>114</c:v>
                </c:pt>
                <c:pt idx="93">
                  <c:v>109</c:v>
                </c:pt>
                <c:pt idx="94">
                  <c:v>114</c:v>
                </c:pt>
                <c:pt idx="95">
                  <c:v>107</c:v>
                </c:pt>
                <c:pt idx="96">
                  <c:v>111</c:v>
                </c:pt>
                <c:pt idx="97">
                  <c:v>136</c:v>
                </c:pt>
                <c:pt idx="98">
                  <c:v>126</c:v>
                </c:pt>
                <c:pt idx="99">
                  <c:v>128</c:v>
                </c:pt>
                <c:pt idx="100">
                  <c:v>117</c:v>
                </c:pt>
                <c:pt idx="101">
                  <c:v>122</c:v>
                </c:pt>
                <c:pt idx="102">
                  <c:v>144</c:v>
                </c:pt>
                <c:pt idx="103">
                  <c:v>110</c:v>
                </c:pt>
                <c:pt idx="104">
                  <c:v>164</c:v>
                </c:pt>
                <c:pt idx="105">
                  <c:v>148</c:v>
                </c:pt>
                <c:pt idx="106">
                  <c:v>137</c:v>
                </c:pt>
                <c:pt idx="107">
                  <c:v>152</c:v>
                </c:pt>
                <c:pt idx="108">
                  <c:v>152</c:v>
                </c:pt>
                <c:pt idx="109">
                  <c:v>168</c:v>
                </c:pt>
                <c:pt idx="110">
                  <c:v>162</c:v>
                </c:pt>
                <c:pt idx="111">
                  <c:v>190</c:v>
                </c:pt>
                <c:pt idx="112">
                  <c:v>163</c:v>
                </c:pt>
                <c:pt idx="113">
                  <c:v>187</c:v>
                </c:pt>
                <c:pt idx="114">
                  <c:v>161</c:v>
                </c:pt>
                <c:pt idx="115">
                  <c:v>203</c:v>
                </c:pt>
                <c:pt idx="116">
                  <c:v>147</c:v>
                </c:pt>
                <c:pt idx="117">
                  <c:v>181</c:v>
                </c:pt>
                <c:pt idx="118">
                  <c:v>191</c:v>
                </c:pt>
                <c:pt idx="119">
                  <c:v>202</c:v>
                </c:pt>
                <c:pt idx="120">
                  <c:v>218</c:v>
                </c:pt>
                <c:pt idx="121">
                  <c:v>192</c:v>
                </c:pt>
                <c:pt idx="122">
                  <c:v>241</c:v>
                </c:pt>
                <c:pt idx="123">
                  <c:v>195</c:v>
                </c:pt>
                <c:pt idx="124">
                  <c:v>199</c:v>
                </c:pt>
                <c:pt idx="125">
                  <c:v>196</c:v>
                </c:pt>
                <c:pt idx="126">
                  <c:v>177</c:v>
                </c:pt>
                <c:pt idx="127">
                  <c:v>174</c:v>
                </c:pt>
                <c:pt idx="128">
                  <c:v>202</c:v>
                </c:pt>
                <c:pt idx="129">
                  <c:v>184</c:v>
                </c:pt>
                <c:pt idx="130">
                  <c:v>164</c:v>
                </c:pt>
                <c:pt idx="131">
                  <c:v>173</c:v>
                </c:pt>
                <c:pt idx="132">
                  <c:v>196</c:v>
                </c:pt>
                <c:pt idx="133">
                  <c:v>200</c:v>
                </c:pt>
                <c:pt idx="134">
                  <c:v>192</c:v>
                </c:pt>
                <c:pt idx="135">
                  <c:v>175</c:v>
                </c:pt>
                <c:pt idx="136">
                  <c:v>175</c:v>
                </c:pt>
                <c:pt idx="137">
                  <c:v>158</c:v>
                </c:pt>
                <c:pt idx="138">
                  <c:v>171</c:v>
                </c:pt>
                <c:pt idx="139">
                  <c:v>179</c:v>
                </c:pt>
                <c:pt idx="140">
                  <c:v>192</c:v>
                </c:pt>
                <c:pt idx="141">
                  <c:v>197</c:v>
                </c:pt>
                <c:pt idx="142">
                  <c:v>211</c:v>
                </c:pt>
                <c:pt idx="143">
                  <c:v>201</c:v>
                </c:pt>
                <c:pt idx="144">
                  <c:v>164</c:v>
                </c:pt>
                <c:pt idx="145">
                  <c:v>127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F8A1-4D84-B22C-F8AFE661DBD9}"/>
            </c:ext>
          </c:extLst>
        </c:ser>
        <c:ser>
          <c:idx val="1"/>
          <c:order val="1"/>
          <c:tx>
            <c:strRef>
              <c:f>'[Dati_par_COVID_01.03.20-24.01.21.xlsx]Sagatavoti_25012021'!$A$8</c:f>
              <c:strCache>
                <c:ptCount val="1"/>
                <c:pt idx="0">
                  <c:v>Nogādāti stacionārā ar akūtu elpceļu saslimšanu, t.sk. iespējamu/apstiprinātu COVID-19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'[Dati_par_COVID_01.03.20-24.01.21.xlsx]Sagatavoti_25012021'!$GD$2:$RE$2</c:f>
              <c:numCache>
                <c:formatCode>m/d/yyyy</c:formatCode>
                <c:ptCount val="288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  <c:pt idx="40">
                  <c:v>44115</c:v>
                </c:pt>
                <c:pt idx="41">
                  <c:v>44116</c:v>
                </c:pt>
                <c:pt idx="42">
                  <c:v>44117</c:v>
                </c:pt>
                <c:pt idx="43">
                  <c:v>44118</c:v>
                </c:pt>
                <c:pt idx="44">
                  <c:v>44119</c:v>
                </c:pt>
                <c:pt idx="45">
                  <c:v>44120</c:v>
                </c:pt>
                <c:pt idx="46">
                  <c:v>44121</c:v>
                </c:pt>
                <c:pt idx="47">
                  <c:v>44122</c:v>
                </c:pt>
                <c:pt idx="48">
                  <c:v>44123</c:v>
                </c:pt>
                <c:pt idx="49">
                  <c:v>44124</c:v>
                </c:pt>
                <c:pt idx="50">
                  <c:v>44125</c:v>
                </c:pt>
                <c:pt idx="51">
                  <c:v>44126</c:v>
                </c:pt>
                <c:pt idx="52">
                  <c:v>44127</c:v>
                </c:pt>
                <c:pt idx="53">
                  <c:v>44128</c:v>
                </c:pt>
                <c:pt idx="54">
                  <c:v>44129</c:v>
                </c:pt>
                <c:pt idx="55">
                  <c:v>44130</c:v>
                </c:pt>
                <c:pt idx="56">
                  <c:v>44131</c:v>
                </c:pt>
                <c:pt idx="57">
                  <c:v>44132</c:v>
                </c:pt>
                <c:pt idx="58">
                  <c:v>44133</c:v>
                </c:pt>
                <c:pt idx="59">
                  <c:v>44134</c:v>
                </c:pt>
                <c:pt idx="60">
                  <c:v>44135</c:v>
                </c:pt>
                <c:pt idx="61">
                  <c:v>44136</c:v>
                </c:pt>
                <c:pt idx="62">
                  <c:v>44137</c:v>
                </c:pt>
                <c:pt idx="63">
                  <c:v>44138</c:v>
                </c:pt>
                <c:pt idx="64">
                  <c:v>44139</c:v>
                </c:pt>
                <c:pt idx="65">
                  <c:v>44140</c:v>
                </c:pt>
                <c:pt idx="66">
                  <c:v>44141</c:v>
                </c:pt>
                <c:pt idx="67">
                  <c:v>44142</c:v>
                </c:pt>
                <c:pt idx="68">
                  <c:v>44143</c:v>
                </c:pt>
                <c:pt idx="69">
                  <c:v>44144</c:v>
                </c:pt>
                <c:pt idx="70">
                  <c:v>44145</c:v>
                </c:pt>
                <c:pt idx="71">
                  <c:v>44146</c:v>
                </c:pt>
                <c:pt idx="72">
                  <c:v>44147</c:v>
                </c:pt>
                <c:pt idx="73">
                  <c:v>44148</c:v>
                </c:pt>
                <c:pt idx="74">
                  <c:v>44149</c:v>
                </c:pt>
                <c:pt idx="75">
                  <c:v>44150</c:v>
                </c:pt>
                <c:pt idx="76">
                  <c:v>44151</c:v>
                </c:pt>
                <c:pt idx="77">
                  <c:v>44152</c:v>
                </c:pt>
                <c:pt idx="78">
                  <c:v>44153</c:v>
                </c:pt>
                <c:pt idx="79">
                  <c:v>44154</c:v>
                </c:pt>
                <c:pt idx="80">
                  <c:v>44155</c:v>
                </c:pt>
                <c:pt idx="81">
                  <c:v>44156</c:v>
                </c:pt>
                <c:pt idx="82">
                  <c:v>44157</c:v>
                </c:pt>
                <c:pt idx="83">
                  <c:v>44158</c:v>
                </c:pt>
                <c:pt idx="84">
                  <c:v>44159</c:v>
                </c:pt>
                <c:pt idx="85">
                  <c:v>44160</c:v>
                </c:pt>
                <c:pt idx="86">
                  <c:v>44161</c:v>
                </c:pt>
                <c:pt idx="87">
                  <c:v>44162</c:v>
                </c:pt>
                <c:pt idx="88">
                  <c:v>44163</c:v>
                </c:pt>
                <c:pt idx="89">
                  <c:v>44164</c:v>
                </c:pt>
                <c:pt idx="90">
                  <c:v>44165</c:v>
                </c:pt>
                <c:pt idx="91">
                  <c:v>44166</c:v>
                </c:pt>
                <c:pt idx="92">
                  <c:v>44167</c:v>
                </c:pt>
                <c:pt idx="93">
                  <c:v>44168</c:v>
                </c:pt>
                <c:pt idx="94">
                  <c:v>44169</c:v>
                </c:pt>
                <c:pt idx="95">
                  <c:v>44170</c:v>
                </c:pt>
                <c:pt idx="96">
                  <c:v>44171</c:v>
                </c:pt>
                <c:pt idx="97">
                  <c:v>44172</c:v>
                </c:pt>
                <c:pt idx="98">
                  <c:v>44173</c:v>
                </c:pt>
                <c:pt idx="99">
                  <c:v>44174</c:v>
                </c:pt>
                <c:pt idx="100">
                  <c:v>44175</c:v>
                </c:pt>
                <c:pt idx="101">
                  <c:v>44176</c:v>
                </c:pt>
                <c:pt idx="102">
                  <c:v>44177</c:v>
                </c:pt>
                <c:pt idx="103">
                  <c:v>44178</c:v>
                </c:pt>
                <c:pt idx="104">
                  <c:v>44179</c:v>
                </c:pt>
                <c:pt idx="105">
                  <c:v>44180</c:v>
                </c:pt>
                <c:pt idx="106">
                  <c:v>44181</c:v>
                </c:pt>
                <c:pt idx="107">
                  <c:v>44182</c:v>
                </c:pt>
                <c:pt idx="108">
                  <c:v>44183</c:v>
                </c:pt>
                <c:pt idx="109">
                  <c:v>44184</c:v>
                </c:pt>
                <c:pt idx="110">
                  <c:v>44185</c:v>
                </c:pt>
                <c:pt idx="111">
                  <c:v>44186</c:v>
                </c:pt>
                <c:pt idx="112">
                  <c:v>44187</c:v>
                </c:pt>
                <c:pt idx="113">
                  <c:v>44188</c:v>
                </c:pt>
                <c:pt idx="114">
                  <c:v>44189</c:v>
                </c:pt>
                <c:pt idx="115">
                  <c:v>44190</c:v>
                </c:pt>
                <c:pt idx="116">
                  <c:v>44191</c:v>
                </c:pt>
                <c:pt idx="117">
                  <c:v>44192</c:v>
                </c:pt>
                <c:pt idx="118">
                  <c:v>44193</c:v>
                </c:pt>
                <c:pt idx="119">
                  <c:v>44194</c:v>
                </c:pt>
                <c:pt idx="120">
                  <c:v>44195</c:v>
                </c:pt>
                <c:pt idx="121">
                  <c:v>44196</c:v>
                </c:pt>
                <c:pt idx="122">
                  <c:v>44197</c:v>
                </c:pt>
                <c:pt idx="123">
                  <c:v>44198</c:v>
                </c:pt>
                <c:pt idx="124">
                  <c:v>44199</c:v>
                </c:pt>
                <c:pt idx="125">
                  <c:v>44200</c:v>
                </c:pt>
                <c:pt idx="126">
                  <c:v>44201</c:v>
                </c:pt>
                <c:pt idx="127">
                  <c:v>44202</c:v>
                </c:pt>
                <c:pt idx="128">
                  <c:v>44203</c:v>
                </c:pt>
                <c:pt idx="129">
                  <c:v>44204</c:v>
                </c:pt>
                <c:pt idx="130">
                  <c:v>44205</c:v>
                </c:pt>
                <c:pt idx="131">
                  <c:v>44206</c:v>
                </c:pt>
                <c:pt idx="132">
                  <c:v>44207</c:v>
                </c:pt>
                <c:pt idx="133">
                  <c:v>44208</c:v>
                </c:pt>
                <c:pt idx="134">
                  <c:v>44209</c:v>
                </c:pt>
                <c:pt idx="135">
                  <c:v>44210</c:v>
                </c:pt>
                <c:pt idx="136">
                  <c:v>44211</c:v>
                </c:pt>
                <c:pt idx="137">
                  <c:v>44212</c:v>
                </c:pt>
                <c:pt idx="138">
                  <c:v>44213</c:v>
                </c:pt>
                <c:pt idx="139">
                  <c:v>44214</c:v>
                </c:pt>
                <c:pt idx="140">
                  <c:v>44215</c:v>
                </c:pt>
                <c:pt idx="141">
                  <c:v>44216</c:v>
                </c:pt>
                <c:pt idx="142">
                  <c:v>44217</c:v>
                </c:pt>
                <c:pt idx="143">
                  <c:v>44218</c:v>
                </c:pt>
                <c:pt idx="144">
                  <c:v>44219</c:v>
                </c:pt>
                <c:pt idx="145">
                  <c:v>44220</c:v>
                </c:pt>
              </c:numCache>
            </c:numRef>
          </c:cat>
          <c:val>
            <c:numRef>
              <c:f>'[Dati_par_COVID_01.03.20-24.01.21.xlsx]Sagatavoti_25012021'!$GD$8:$RE$8</c:f>
              <c:numCache>
                <c:formatCode>General</c:formatCode>
                <c:ptCount val="288"/>
                <c:pt idx="0">
                  <c:v>26</c:v>
                </c:pt>
                <c:pt idx="1">
                  <c:v>22</c:v>
                </c:pt>
                <c:pt idx="2">
                  <c:v>34</c:v>
                </c:pt>
                <c:pt idx="3">
                  <c:v>24</c:v>
                </c:pt>
                <c:pt idx="4">
                  <c:v>28</c:v>
                </c:pt>
                <c:pt idx="5">
                  <c:v>26</c:v>
                </c:pt>
                <c:pt idx="6">
                  <c:v>32</c:v>
                </c:pt>
                <c:pt idx="7">
                  <c:v>28</c:v>
                </c:pt>
                <c:pt idx="8">
                  <c:v>26</c:v>
                </c:pt>
                <c:pt idx="9">
                  <c:v>33</c:v>
                </c:pt>
                <c:pt idx="10">
                  <c:v>25</c:v>
                </c:pt>
                <c:pt idx="11">
                  <c:v>23</c:v>
                </c:pt>
                <c:pt idx="12">
                  <c:v>26</c:v>
                </c:pt>
                <c:pt idx="13">
                  <c:v>38</c:v>
                </c:pt>
                <c:pt idx="14">
                  <c:v>32</c:v>
                </c:pt>
                <c:pt idx="15">
                  <c:v>23</c:v>
                </c:pt>
                <c:pt idx="16">
                  <c:v>10</c:v>
                </c:pt>
                <c:pt idx="17">
                  <c:v>36</c:v>
                </c:pt>
                <c:pt idx="18">
                  <c:v>30</c:v>
                </c:pt>
                <c:pt idx="19">
                  <c:v>29</c:v>
                </c:pt>
                <c:pt idx="20">
                  <c:v>39</c:v>
                </c:pt>
                <c:pt idx="21">
                  <c:v>35</c:v>
                </c:pt>
                <c:pt idx="22">
                  <c:v>28</c:v>
                </c:pt>
                <c:pt idx="23">
                  <c:v>23</c:v>
                </c:pt>
                <c:pt idx="24">
                  <c:v>29</c:v>
                </c:pt>
                <c:pt idx="25">
                  <c:v>23</c:v>
                </c:pt>
                <c:pt idx="26">
                  <c:v>29</c:v>
                </c:pt>
                <c:pt idx="27">
                  <c:v>34</c:v>
                </c:pt>
                <c:pt idx="28">
                  <c:v>46</c:v>
                </c:pt>
                <c:pt idx="29">
                  <c:v>27</c:v>
                </c:pt>
                <c:pt idx="30">
                  <c:v>24</c:v>
                </c:pt>
                <c:pt idx="31">
                  <c:v>32</c:v>
                </c:pt>
                <c:pt idx="32">
                  <c:v>26</c:v>
                </c:pt>
                <c:pt idx="33">
                  <c:v>30</c:v>
                </c:pt>
                <c:pt idx="34">
                  <c:v>45</c:v>
                </c:pt>
                <c:pt idx="35">
                  <c:v>34</c:v>
                </c:pt>
                <c:pt idx="36">
                  <c:v>40</c:v>
                </c:pt>
                <c:pt idx="37">
                  <c:v>38</c:v>
                </c:pt>
                <c:pt idx="38">
                  <c:v>37</c:v>
                </c:pt>
                <c:pt idx="39">
                  <c:v>33</c:v>
                </c:pt>
                <c:pt idx="40">
                  <c:v>23</c:v>
                </c:pt>
                <c:pt idx="41">
                  <c:v>50</c:v>
                </c:pt>
                <c:pt idx="42">
                  <c:v>41</c:v>
                </c:pt>
                <c:pt idx="43">
                  <c:v>28</c:v>
                </c:pt>
                <c:pt idx="44">
                  <c:v>39</c:v>
                </c:pt>
                <c:pt idx="45">
                  <c:v>39</c:v>
                </c:pt>
                <c:pt idx="46">
                  <c:v>36</c:v>
                </c:pt>
                <c:pt idx="47">
                  <c:v>35</c:v>
                </c:pt>
                <c:pt idx="48">
                  <c:v>35</c:v>
                </c:pt>
                <c:pt idx="49">
                  <c:v>37</c:v>
                </c:pt>
                <c:pt idx="50">
                  <c:v>45</c:v>
                </c:pt>
                <c:pt idx="51">
                  <c:v>39</c:v>
                </c:pt>
                <c:pt idx="52">
                  <c:v>60</c:v>
                </c:pt>
                <c:pt idx="53">
                  <c:v>44</c:v>
                </c:pt>
                <c:pt idx="54">
                  <c:v>42</c:v>
                </c:pt>
                <c:pt idx="55">
                  <c:v>65</c:v>
                </c:pt>
                <c:pt idx="56">
                  <c:v>60</c:v>
                </c:pt>
                <c:pt idx="57">
                  <c:v>66</c:v>
                </c:pt>
                <c:pt idx="58">
                  <c:v>46</c:v>
                </c:pt>
                <c:pt idx="59">
                  <c:v>55</c:v>
                </c:pt>
                <c:pt idx="60">
                  <c:v>42</c:v>
                </c:pt>
                <c:pt idx="61">
                  <c:v>39</c:v>
                </c:pt>
                <c:pt idx="62">
                  <c:v>56</c:v>
                </c:pt>
                <c:pt idx="63">
                  <c:v>42</c:v>
                </c:pt>
                <c:pt idx="64">
                  <c:v>42</c:v>
                </c:pt>
                <c:pt idx="65">
                  <c:v>59</c:v>
                </c:pt>
                <c:pt idx="66">
                  <c:v>56</c:v>
                </c:pt>
                <c:pt idx="67">
                  <c:v>65</c:v>
                </c:pt>
                <c:pt idx="68">
                  <c:v>51</c:v>
                </c:pt>
                <c:pt idx="69">
                  <c:v>48</c:v>
                </c:pt>
                <c:pt idx="70">
                  <c:v>40</c:v>
                </c:pt>
                <c:pt idx="71">
                  <c:v>50</c:v>
                </c:pt>
                <c:pt idx="72">
                  <c:v>67</c:v>
                </c:pt>
                <c:pt idx="73">
                  <c:v>80</c:v>
                </c:pt>
                <c:pt idx="74">
                  <c:v>58</c:v>
                </c:pt>
                <c:pt idx="75">
                  <c:v>51</c:v>
                </c:pt>
                <c:pt idx="76">
                  <c:v>73</c:v>
                </c:pt>
                <c:pt idx="77">
                  <c:v>63</c:v>
                </c:pt>
                <c:pt idx="78">
                  <c:v>38</c:v>
                </c:pt>
                <c:pt idx="79">
                  <c:v>75</c:v>
                </c:pt>
                <c:pt idx="80">
                  <c:v>68</c:v>
                </c:pt>
                <c:pt idx="81">
                  <c:v>71</c:v>
                </c:pt>
                <c:pt idx="82">
                  <c:v>50</c:v>
                </c:pt>
                <c:pt idx="83">
                  <c:v>91</c:v>
                </c:pt>
                <c:pt idx="84">
                  <c:v>69</c:v>
                </c:pt>
                <c:pt idx="85">
                  <c:v>71</c:v>
                </c:pt>
                <c:pt idx="86">
                  <c:v>82</c:v>
                </c:pt>
                <c:pt idx="87">
                  <c:v>85</c:v>
                </c:pt>
                <c:pt idx="88">
                  <c:v>65</c:v>
                </c:pt>
                <c:pt idx="89">
                  <c:v>56</c:v>
                </c:pt>
                <c:pt idx="90">
                  <c:v>77</c:v>
                </c:pt>
                <c:pt idx="91">
                  <c:v>66</c:v>
                </c:pt>
                <c:pt idx="92">
                  <c:v>66</c:v>
                </c:pt>
                <c:pt idx="93">
                  <c:v>71</c:v>
                </c:pt>
                <c:pt idx="94">
                  <c:v>79</c:v>
                </c:pt>
                <c:pt idx="95">
                  <c:v>58</c:v>
                </c:pt>
                <c:pt idx="96">
                  <c:v>63</c:v>
                </c:pt>
                <c:pt idx="97">
                  <c:v>89</c:v>
                </c:pt>
                <c:pt idx="98">
                  <c:v>74</c:v>
                </c:pt>
                <c:pt idx="99">
                  <c:v>72</c:v>
                </c:pt>
                <c:pt idx="100">
                  <c:v>77</c:v>
                </c:pt>
                <c:pt idx="101">
                  <c:v>78</c:v>
                </c:pt>
                <c:pt idx="102">
                  <c:v>75</c:v>
                </c:pt>
                <c:pt idx="103">
                  <c:v>68</c:v>
                </c:pt>
                <c:pt idx="104">
                  <c:v>103</c:v>
                </c:pt>
                <c:pt idx="105">
                  <c:v>87</c:v>
                </c:pt>
                <c:pt idx="106">
                  <c:v>88</c:v>
                </c:pt>
                <c:pt idx="107">
                  <c:v>86</c:v>
                </c:pt>
                <c:pt idx="108">
                  <c:v>99</c:v>
                </c:pt>
                <c:pt idx="109">
                  <c:v>86</c:v>
                </c:pt>
                <c:pt idx="110">
                  <c:v>79</c:v>
                </c:pt>
                <c:pt idx="111">
                  <c:v>108</c:v>
                </c:pt>
                <c:pt idx="112">
                  <c:v>96</c:v>
                </c:pt>
                <c:pt idx="113">
                  <c:v>97</c:v>
                </c:pt>
                <c:pt idx="114">
                  <c:v>85</c:v>
                </c:pt>
                <c:pt idx="115">
                  <c:v>102</c:v>
                </c:pt>
                <c:pt idx="116">
                  <c:v>71</c:v>
                </c:pt>
                <c:pt idx="117">
                  <c:v>97</c:v>
                </c:pt>
                <c:pt idx="118">
                  <c:v>107</c:v>
                </c:pt>
                <c:pt idx="119">
                  <c:v>108</c:v>
                </c:pt>
                <c:pt idx="120">
                  <c:v>119</c:v>
                </c:pt>
                <c:pt idx="121">
                  <c:v>95</c:v>
                </c:pt>
                <c:pt idx="122">
                  <c:v>125</c:v>
                </c:pt>
                <c:pt idx="123">
                  <c:v>98</c:v>
                </c:pt>
                <c:pt idx="124">
                  <c:v>91</c:v>
                </c:pt>
                <c:pt idx="125">
                  <c:v>120</c:v>
                </c:pt>
                <c:pt idx="126">
                  <c:v>85</c:v>
                </c:pt>
                <c:pt idx="127">
                  <c:v>95</c:v>
                </c:pt>
                <c:pt idx="128">
                  <c:v>117</c:v>
                </c:pt>
                <c:pt idx="129">
                  <c:v>115</c:v>
                </c:pt>
                <c:pt idx="130">
                  <c:v>83</c:v>
                </c:pt>
                <c:pt idx="131">
                  <c:v>86</c:v>
                </c:pt>
                <c:pt idx="132">
                  <c:v>99</c:v>
                </c:pt>
                <c:pt idx="133">
                  <c:v>109</c:v>
                </c:pt>
                <c:pt idx="134">
                  <c:v>98</c:v>
                </c:pt>
                <c:pt idx="135">
                  <c:v>99</c:v>
                </c:pt>
                <c:pt idx="136">
                  <c:v>101</c:v>
                </c:pt>
                <c:pt idx="137">
                  <c:v>75</c:v>
                </c:pt>
                <c:pt idx="138">
                  <c:v>86</c:v>
                </c:pt>
                <c:pt idx="139">
                  <c:v>93</c:v>
                </c:pt>
                <c:pt idx="140">
                  <c:v>105</c:v>
                </c:pt>
                <c:pt idx="141">
                  <c:v>103</c:v>
                </c:pt>
                <c:pt idx="142">
                  <c:v>111</c:v>
                </c:pt>
                <c:pt idx="143">
                  <c:v>115</c:v>
                </c:pt>
                <c:pt idx="144">
                  <c:v>92</c:v>
                </c:pt>
                <c:pt idx="145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A1-4D84-B22C-F8AFE661D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498432"/>
        <c:axId val="270504320"/>
      </c:barChart>
      <c:dateAx>
        <c:axId val="2704984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504320"/>
        <c:crosses val="autoZero"/>
        <c:auto val="1"/>
        <c:lblOffset val="100"/>
        <c:baseTimeUnit val="days"/>
      </c:dateAx>
      <c:valAx>
        <c:axId val="2705043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49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0.16013</cdr:x>
      <cdr:y>0.59573</cdr:y>
    </cdr:from>
    <cdr:to>
      <cdr:x>0.21744</cdr:x>
      <cdr:y>0.65333</cdr:y>
    </cdr:to>
    <cdr:sp macro="" textlink="">
      <cdr:nvSpPr>
        <cdr:cNvPr id="3" name="Arrow: Curved Down 2">
          <a:extLst xmlns:a="http://schemas.openxmlformats.org/drawingml/2006/main">
            <a:ext uri="{FF2B5EF4-FFF2-40B4-BE49-F238E27FC236}">
              <a16:creationId xmlns:a16="http://schemas.microsoft.com/office/drawing/2014/main" id="{264D6A50-2D79-4651-BE48-B72AB14087DF}"/>
            </a:ext>
          </a:extLst>
        </cdr:cNvPr>
        <cdr:cNvSpPr/>
      </cdr:nvSpPr>
      <cdr:spPr>
        <a:xfrm xmlns:a="http://schemas.openxmlformats.org/drawingml/2006/main">
          <a:off x="1771049" y="4036859"/>
          <a:ext cx="633861" cy="39031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0.0806</cdr:x>
      <cdr:y>0.62514</cdr:y>
    </cdr:from>
    <cdr:to>
      <cdr:x>0.13789</cdr:x>
      <cdr:y>0.68275</cdr:y>
    </cdr:to>
    <cdr:sp macro="" textlink="">
      <cdr:nvSpPr>
        <cdr:cNvPr id="13" name="Arrow: Curved Down 12">
          <a:extLst xmlns:a="http://schemas.openxmlformats.org/drawingml/2006/main">
            <a:ext uri="{FF2B5EF4-FFF2-40B4-BE49-F238E27FC236}">
              <a16:creationId xmlns:a16="http://schemas.microsoft.com/office/drawing/2014/main" id="{92DFC910-4D52-4DF3-84D9-F771D3A2531E}"/>
            </a:ext>
          </a:extLst>
        </cdr:cNvPr>
        <cdr:cNvSpPr/>
      </cdr:nvSpPr>
      <cdr:spPr>
        <a:xfrm xmlns:a="http://schemas.openxmlformats.org/drawingml/2006/main">
          <a:off x="891444" y="4236177"/>
          <a:ext cx="633640" cy="390386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0.2408</cdr:x>
      <cdr:y>0.54813</cdr:y>
    </cdr:from>
    <cdr:to>
      <cdr:x>0.2981</cdr:x>
      <cdr:y>0.60574</cdr:y>
    </cdr:to>
    <cdr:sp macro="" textlink="">
      <cdr:nvSpPr>
        <cdr:cNvPr id="14" name="Arrow: Curved Down 13">
          <a:extLst xmlns:a="http://schemas.openxmlformats.org/drawingml/2006/main">
            <a:ext uri="{FF2B5EF4-FFF2-40B4-BE49-F238E27FC236}">
              <a16:creationId xmlns:a16="http://schemas.microsoft.com/office/drawing/2014/main" id="{92DFC910-4D52-4DF3-84D9-F771D3A2531E}"/>
            </a:ext>
          </a:extLst>
        </cdr:cNvPr>
        <cdr:cNvSpPr/>
      </cdr:nvSpPr>
      <cdr:spPr>
        <a:xfrm xmlns:a="http://schemas.openxmlformats.org/drawingml/2006/main">
          <a:off x="2663271" y="3714318"/>
          <a:ext cx="633751" cy="390386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0.31901</cdr:x>
      <cdr:y>0.51459</cdr:y>
    </cdr:from>
    <cdr:to>
      <cdr:x>0.3763</cdr:x>
      <cdr:y>0.5722</cdr:y>
    </cdr:to>
    <cdr:sp macro="" textlink="">
      <cdr:nvSpPr>
        <cdr:cNvPr id="15" name="Arrow: Curved Down 14">
          <a:extLst xmlns:a="http://schemas.openxmlformats.org/drawingml/2006/main">
            <a:ext uri="{FF2B5EF4-FFF2-40B4-BE49-F238E27FC236}">
              <a16:creationId xmlns:a16="http://schemas.microsoft.com/office/drawing/2014/main" id="{92DFC910-4D52-4DF3-84D9-F771D3A2531E}"/>
            </a:ext>
          </a:extLst>
        </cdr:cNvPr>
        <cdr:cNvSpPr/>
      </cdr:nvSpPr>
      <cdr:spPr>
        <a:xfrm xmlns:a="http://schemas.openxmlformats.org/drawingml/2006/main">
          <a:off x="3528370" y="3487039"/>
          <a:ext cx="633641" cy="390386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0.39641</cdr:x>
      <cdr:y>0.46455</cdr:y>
    </cdr:from>
    <cdr:to>
      <cdr:x>0.45371</cdr:x>
      <cdr:y>0.52215</cdr:y>
    </cdr:to>
    <cdr:sp macro="" textlink="">
      <cdr:nvSpPr>
        <cdr:cNvPr id="16" name="Arrow: Curved Down 15">
          <a:extLst xmlns:a="http://schemas.openxmlformats.org/drawingml/2006/main">
            <a:ext uri="{FF2B5EF4-FFF2-40B4-BE49-F238E27FC236}">
              <a16:creationId xmlns:a16="http://schemas.microsoft.com/office/drawing/2014/main" id="{92DFC910-4D52-4DF3-84D9-F771D3A2531E}"/>
            </a:ext>
          </a:extLst>
        </cdr:cNvPr>
        <cdr:cNvSpPr/>
      </cdr:nvSpPr>
      <cdr:spPr>
        <a:xfrm xmlns:a="http://schemas.openxmlformats.org/drawingml/2006/main">
          <a:off x="4384420" y="3147978"/>
          <a:ext cx="633751" cy="39031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0.475</cdr:x>
      <cdr:y>0.39466</cdr:y>
    </cdr:from>
    <cdr:to>
      <cdr:x>0.5323</cdr:x>
      <cdr:y>0.45226</cdr:y>
    </cdr:to>
    <cdr:sp macro="" textlink="">
      <cdr:nvSpPr>
        <cdr:cNvPr id="17" name="Arrow: Curved Down 16">
          <a:extLst xmlns:a="http://schemas.openxmlformats.org/drawingml/2006/main">
            <a:ext uri="{FF2B5EF4-FFF2-40B4-BE49-F238E27FC236}">
              <a16:creationId xmlns:a16="http://schemas.microsoft.com/office/drawing/2014/main" id="{92DFC910-4D52-4DF3-84D9-F771D3A2531E}"/>
            </a:ext>
          </a:extLst>
        </cdr:cNvPr>
        <cdr:cNvSpPr/>
      </cdr:nvSpPr>
      <cdr:spPr>
        <a:xfrm xmlns:a="http://schemas.openxmlformats.org/drawingml/2006/main">
          <a:off x="5253614" y="2674366"/>
          <a:ext cx="633751" cy="39031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0.55539</cdr:x>
      <cdr:y>0.37652</cdr:y>
    </cdr:from>
    <cdr:to>
      <cdr:x>0.61268</cdr:x>
      <cdr:y>0.43412</cdr:y>
    </cdr:to>
    <cdr:sp macro="" textlink="">
      <cdr:nvSpPr>
        <cdr:cNvPr id="18" name="Arrow: Curved Down 17">
          <a:extLst xmlns:a="http://schemas.openxmlformats.org/drawingml/2006/main">
            <a:ext uri="{FF2B5EF4-FFF2-40B4-BE49-F238E27FC236}">
              <a16:creationId xmlns:a16="http://schemas.microsoft.com/office/drawing/2014/main" id="{92DFC910-4D52-4DF3-84D9-F771D3A2531E}"/>
            </a:ext>
          </a:extLst>
        </cdr:cNvPr>
        <cdr:cNvSpPr/>
      </cdr:nvSpPr>
      <cdr:spPr>
        <a:xfrm xmlns:a="http://schemas.openxmlformats.org/drawingml/2006/main">
          <a:off x="6142731" y="2551405"/>
          <a:ext cx="633640" cy="39031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0.63612</cdr:x>
      <cdr:y>0.22959</cdr:y>
    </cdr:from>
    <cdr:to>
      <cdr:x>0.69341</cdr:x>
      <cdr:y>0.28719</cdr:y>
    </cdr:to>
    <cdr:sp macro="" textlink="">
      <cdr:nvSpPr>
        <cdr:cNvPr id="19" name="Arrow: Curved Down 18">
          <a:extLst xmlns:a="http://schemas.openxmlformats.org/drawingml/2006/main">
            <a:ext uri="{FF2B5EF4-FFF2-40B4-BE49-F238E27FC236}">
              <a16:creationId xmlns:a16="http://schemas.microsoft.com/office/drawing/2014/main" id="{92DFC910-4D52-4DF3-84D9-F771D3A2531E}"/>
            </a:ext>
          </a:extLst>
        </cdr:cNvPr>
        <cdr:cNvSpPr/>
      </cdr:nvSpPr>
      <cdr:spPr>
        <a:xfrm xmlns:a="http://schemas.openxmlformats.org/drawingml/2006/main">
          <a:off x="7035610" y="1555808"/>
          <a:ext cx="633640" cy="390319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0.72041</cdr:x>
      <cdr:y>0.21815</cdr:y>
    </cdr:from>
    <cdr:to>
      <cdr:x>0.77771</cdr:x>
      <cdr:y>0.27575</cdr:y>
    </cdr:to>
    <cdr:sp macro="" textlink="">
      <cdr:nvSpPr>
        <cdr:cNvPr id="20" name="Arrow: Curved Down 19">
          <a:extLst xmlns:a="http://schemas.openxmlformats.org/drawingml/2006/main">
            <a:ext uri="{FF2B5EF4-FFF2-40B4-BE49-F238E27FC236}">
              <a16:creationId xmlns:a16="http://schemas.microsoft.com/office/drawing/2014/main" id="{92DFC910-4D52-4DF3-84D9-F771D3A2531E}"/>
            </a:ext>
          </a:extLst>
        </cdr:cNvPr>
        <cdr:cNvSpPr/>
      </cdr:nvSpPr>
      <cdr:spPr>
        <a:xfrm xmlns:a="http://schemas.openxmlformats.org/drawingml/2006/main">
          <a:off x="7967870" y="1478286"/>
          <a:ext cx="633751" cy="39031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0.15988</cdr:x>
      <cdr:y>0.53351</cdr:y>
    </cdr:from>
    <cdr:to>
      <cdr:x>0.22393</cdr:x>
      <cdr:y>0.58861</cdr:y>
    </cdr:to>
    <cdr:sp macro="" textlink="">
      <cdr:nvSpPr>
        <cdr:cNvPr id="23" name="TextBox 2">
          <a:extLst xmlns:a="http://schemas.openxmlformats.org/drawingml/2006/main">
            <a:ext uri="{FF2B5EF4-FFF2-40B4-BE49-F238E27FC236}">
              <a16:creationId xmlns:a16="http://schemas.microsoft.com/office/drawing/2014/main" id="{0A1C02B3-2F12-4E5F-BA3C-187F5F0EB0F2}"/>
            </a:ext>
          </a:extLst>
        </cdr:cNvPr>
        <cdr:cNvSpPr txBox="1"/>
      </cdr:nvSpPr>
      <cdr:spPr>
        <a:xfrm xmlns:a="http://schemas.openxmlformats.org/drawingml/2006/main">
          <a:off x="1768294" y="3615287"/>
          <a:ext cx="708407" cy="37337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+ 21%</a:t>
          </a:r>
          <a:endParaRPr lang="lv-LV" sz="1100" b="1"/>
        </a:p>
      </cdr:txBody>
    </cdr:sp>
  </cdr:relSizeAnchor>
  <cdr:relSizeAnchor xmlns:cdr="http://schemas.openxmlformats.org/drawingml/2006/chartDrawing">
    <cdr:from>
      <cdr:x>0.23876</cdr:x>
      <cdr:y>0.4841</cdr:y>
    </cdr:from>
    <cdr:to>
      <cdr:x>0.30281</cdr:x>
      <cdr:y>0.53921</cdr:y>
    </cdr:to>
    <cdr:sp macro="" textlink="">
      <cdr:nvSpPr>
        <cdr:cNvPr id="24" name="TextBox 2">
          <a:extLst xmlns:a="http://schemas.openxmlformats.org/drawingml/2006/main">
            <a:ext uri="{FF2B5EF4-FFF2-40B4-BE49-F238E27FC236}">
              <a16:creationId xmlns:a16="http://schemas.microsoft.com/office/drawing/2014/main" id="{0A1C02B3-2F12-4E5F-BA3C-187F5F0EB0F2}"/>
            </a:ext>
          </a:extLst>
        </cdr:cNvPr>
        <cdr:cNvSpPr txBox="1"/>
      </cdr:nvSpPr>
      <cdr:spPr>
        <a:xfrm xmlns:a="http://schemas.openxmlformats.org/drawingml/2006/main">
          <a:off x="2640707" y="3280441"/>
          <a:ext cx="708408" cy="37344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+ 13%</a:t>
          </a:r>
          <a:endParaRPr lang="lv-LV" sz="1100" b="1"/>
        </a:p>
      </cdr:txBody>
    </cdr:sp>
  </cdr:relSizeAnchor>
  <cdr:relSizeAnchor xmlns:cdr="http://schemas.openxmlformats.org/drawingml/2006/chartDrawing">
    <cdr:from>
      <cdr:x>0.32001</cdr:x>
      <cdr:y>0.45237</cdr:y>
    </cdr:from>
    <cdr:to>
      <cdr:x>0.38407</cdr:x>
      <cdr:y>0.50748</cdr:y>
    </cdr:to>
    <cdr:sp macro="" textlink="">
      <cdr:nvSpPr>
        <cdr:cNvPr id="25" name="TextBox 2">
          <a:extLst xmlns:a="http://schemas.openxmlformats.org/drawingml/2006/main">
            <a:ext uri="{FF2B5EF4-FFF2-40B4-BE49-F238E27FC236}">
              <a16:creationId xmlns:a16="http://schemas.microsoft.com/office/drawing/2014/main" id="{0A1C02B3-2F12-4E5F-BA3C-187F5F0EB0F2}"/>
            </a:ext>
          </a:extLst>
        </cdr:cNvPr>
        <cdr:cNvSpPr txBox="1"/>
      </cdr:nvSpPr>
      <cdr:spPr>
        <a:xfrm xmlns:a="http://schemas.openxmlformats.org/drawingml/2006/main">
          <a:off x="3539327" y="3065414"/>
          <a:ext cx="708518" cy="37344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+ 16%</a:t>
          </a:r>
          <a:endParaRPr lang="lv-LV" sz="1100" b="1"/>
        </a:p>
      </cdr:txBody>
    </cdr:sp>
  </cdr:relSizeAnchor>
  <cdr:relSizeAnchor xmlns:cdr="http://schemas.openxmlformats.org/drawingml/2006/chartDrawing">
    <cdr:from>
      <cdr:x>0.39575</cdr:x>
      <cdr:y>0.39974</cdr:y>
    </cdr:from>
    <cdr:to>
      <cdr:x>0.45981</cdr:x>
      <cdr:y>0.45484</cdr:y>
    </cdr:to>
    <cdr:sp macro="" textlink="">
      <cdr:nvSpPr>
        <cdr:cNvPr id="26" name="TextBox 2">
          <a:extLst xmlns:a="http://schemas.openxmlformats.org/drawingml/2006/main">
            <a:ext uri="{FF2B5EF4-FFF2-40B4-BE49-F238E27FC236}">
              <a16:creationId xmlns:a16="http://schemas.microsoft.com/office/drawing/2014/main" id="{0A1C02B3-2F12-4E5F-BA3C-187F5F0EB0F2}"/>
            </a:ext>
          </a:extLst>
        </cdr:cNvPr>
        <cdr:cNvSpPr txBox="1"/>
      </cdr:nvSpPr>
      <cdr:spPr>
        <a:xfrm xmlns:a="http://schemas.openxmlformats.org/drawingml/2006/main">
          <a:off x="4377125" y="2708816"/>
          <a:ext cx="708518" cy="37337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+ 19%</a:t>
          </a:r>
          <a:endParaRPr lang="lv-LV" sz="1100" b="1"/>
        </a:p>
      </cdr:txBody>
    </cdr:sp>
  </cdr:relSizeAnchor>
  <cdr:relSizeAnchor xmlns:cdr="http://schemas.openxmlformats.org/drawingml/2006/chartDrawing">
    <cdr:from>
      <cdr:x>0.47676</cdr:x>
      <cdr:y>0.33417</cdr:y>
    </cdr:from>
    <cdr:to>
      <cdr:x>0.54082</cdr:x>
      <cdr:y>0.38928</cdr:y>
    </cdr:to>
    <cdr:sp macro="" textlink="">
      <cdr:nvSpPr>
        <cdr:cNvPr id="27" name="TextBox 2">
          <a:extLst xmlns:a="http://schemas.openxmlformats.org/drawingml/2006/main">
            <a:ext uri="{FF2B5EF4-FFF2-40B4-BE49-F238E27FC236}">
              <a16:creationId xmlns:a16="http://schemas.microsoft.com/office/drawing/2014/main" id="{0A1C02B3-2F12-4E5F-BA3C-187F5F0EB0F2}"/>
            </a:ext>
          </a:extLst>
        </cdr:cNvPr>
        <cdr:cNvSpPr txBox="1"/>
      </cdr:nvSpPr>
      <cdr:spPr>
        <a:xfrm xmlns:a="http://schemas.openxmlformats.org/drawingml/2006/main">
          <a:off x="5273087" y="2264438"/>
          <a:ext cx="708518" cy="37344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+ 3%</a:t>
          </a:r>
          <a:endParaRPr lang="lv-LV" sz="1100" b="1"/>
        </a:p>
      </cdr:txBody>
    </cdr:sp>
  </cdr:relSizeAnchor>
  <cdr:relSizeAnchor xmlns:cdr="http://schemas.openxmlformats.org/drawingml/2006/chartDrawing">
    <cdr:from>
      <cdr:x>0.5526</cdr:x>
      <cdr:y>0.30789</cdr:y>
    </cdr:from>
    <cdr:to>
      <cdr:x>0.61666</cdr:x>
      <cdr:y>0.36299</cdr:y>
    </cdr:to>
    <cdr:sp macro="" textlink="">
      <cdr:nvSpPr>
        <cdr:cNvPr id="28" name="TextBox 2">
          <a:extLst xmlns:a="http://schemas.openxmlformats.org/drawingml/2006/main">
            <a:ext uri="{FF2B5EF4-FFF2-40B4-BE49-F238E27FC236}">
              <a16:creationId xmlns:a16="http://schemas.microsoft.com/office/drawing/2014/main" id="{0A1C02B3-2F12-4E5F-BA3C-187F5F0EB0F2}"/>
            </a:ext>
          </a:extLst>
        </cdr:cNvPr>
        <cdr:cNvSpPr txBox="1"/>
      </cdr:nvSpPr>
      <cdr:spPr>
        <a:xfrm xmlns:a="http://schemas.openxmlformats.org/drawingml/2006/main">
          <a:off x="6111876" y="2086396"/>
          <a:ext cx="708518" cy="37337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+ 34%</a:t>
          </a:r>
          <a:endParaRPr lang="lv-LV" sz="1100" b="1"/>
        </a:p>
      </cdr:txBody>
    </cdr:sp>
  </cdr:relSizeAnchor>
  <cdr:relSizeAnchor xmlns:cdr="http://schemas.openxmlformats.org/drawingml/2006/chartDrawing">
    <cdr:from>
      <cdr:x>0.63198</cdr:x>
      <cdr:y>0.16574</cdr:y>
    </cdr:from>
    <cdr:to>
      <cdr:x>0.69604</cdr:x>
      <cdr:y>0.22084</cdr:y>
    </cdr:to>
    <cdr:sp macro="" textlink="">
      <cdr:nvSpPr>
        <cdr:cNvPr id="29" name="TextBox 2">
          <a:extLst xmlns:a="http://schemas.openxmlformats.org/drawingml/2006/main">
            <a:ext uri="{FF2B5EF4-FFF2-40B4-BE49-F238E27FC236}">
              <a16:creationId xmlns:a16="http://schemas.microsoft.com/office/drawing/2014/main" id="{0A1C02B3-2F12-4E5F-BA3C-187F5F0EB0F2}"/>
            </a:ext>
          </a:extLst>
        </cdr:cNvPr>
        <cdr:cNvSpPr txBox="1"/>
      </cdr:nvSpPr>
      <cdr:spPr>
        <a:xfrm xmlns:a="http://schemas.openxmlformats.org/drawingml/2006/main">
          <a:off x="6989824" y="1123096"/>
          <a:ext cx="708518" cy="37337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+ 1%</a:t>
          </a:r>
          <a:endParaRPr lang="lv-LV" sz="1100" b="1"/>
        </a:p>
      </cdr:txBody>
    </cdr:sp>
  </cdr:relSizeAnchor>
  <cdr:relSizeAnchor xmlns:cdr="http://schemas.openxmlformats.org/drawingml/2006/chartDrawing">
    <cdr:from>
      <cdr:x>0.72158</cdr:x>
      <cdr:y>0.16053</cdr:y>
    </cdr:from>
    <cdr:to>
      <cdr:x>0.78563</cdr:x>
      <cdr:y>0.21563</cdr:y>
    </cdr:to>
    <cdr:sp macro="" textlink="">
      <cdr:nvSpPr>
        <cdr:cNvPr id="30" name="TextBox 2">
          <a:extLst xmlns:a="http://schemas.openxmlformats.org/drawingml/2006/main">
            <a:ext uri="{FF2B5EF4-FFF2-40B4-BE49-F238E27FC236}">
              <a16:creationId xmlns:a16="http://schemas.microsoft.com/office/drawing/2014/main" id="{0A1C02B3-2F12-4E5F-BA3C-187F5F0EB0F2}"/>
            </a:ext>
          </a:extLst>
        </cdr:cNvPr>
        <cdr:cNvSpPr txBox="1"/>
      </cdr:nvSpPr>
      <cdr:spPr>
        <a:xfrm xmlns:a="http://schemas.openxmlformats.org/drawingml/2006/main">
          <a:off x="7980817" y="1087818"/>
          <a:ext cx="708407" cy="37337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+ 2%</a:t>
          </a:r>
          <a:endParaRPr lang="lv-LV" sz="1100" b="1"/>
        </a:p>
      </cdr:txBody>
    </cdr:sp>
  </cdr:relSizeAnchor>
  <cdr:relSizeAnchor xmlns:cdr="http://schemas.openxmlformats.org/drawingml/2006/chartDrawing">
    <cdr:from>
      <cdr:x>0.80059</cdr:x>
      <cdr:y>0.21203</cdr:y>
    </cdr:from>
    <cdr:to>
      <cdr:x>0.85789</cdr:x>
      <cdr:y>0.26963</cdr:y>
    </cdr:to>
    <cdr:sp macro="" textlink="">
      <cdr:nvSpPr>
        <cdr:cNvPr id="22" name="Arrow: Curved Down 21">
          <a:extLst xmlns:a="http://schemas.openxmlformats.org/drawingml/2006/main">
            <a:ext uri="{FF2B5EF4-FFF2-40B4-BE49-F238E27FC236}">
              <a16:creationId xmlns:a16="http://schemas.microsoft.com/office/drawing/2014/main" id="{019E75F0-C0F9-46CB-90D0-C0F0F4724D14}"/>
            </a:ext>
          </a:extLst>
        </cdr:cNvPr>
        <cdr:cNvSpPr/>
      </cdr:nvSpPr>
      <cdr:spPr>
        <a:xfrm xmlns:a="http://schemas.openxmlformats.org/drawingml/2006/main">
          <a:off x="8854666" y="1436761"/>
          <a:ext cx="633751" cy="390319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0.80551</cdr:x>
      <cdr:y>0.1488</cdr:y>
    </cdr:from>
    <cdr:to>
      <cdr:x>0.86956</cdr:x>
      <cdr:y>0.2039</cdr:y>
    </cdr:to>
    <cdr:sp macro="" textlink="">
      <cdr:nvSpPr>
        <cdr:cNvPr id="31" name="TextBox 2">
          <a:extLst xmlns:a="http://schemas.openxmlformats.org/drawingml/2006/main">
            <a:ext uri="{FF2B5EF4-FFF2-40B4-BE49-F238E27FC236}">
              <a16:creationId xmlns:a16="http://schemas.microsoft.com/office/drawing/2014/main" id="{46ACBD21-1196-4E08-9BDC-44764F2DF0F2}"/>
            </a:ext>
          </a:extLst>
        </cdr:cNvPr>
        <cdr:cNvSpPr txBox="1"/>
      </cdr:nvSpPr>
      <cdr:spPr>
        <a:xfrm xmlns:a="http://schemas.openxmlformats.org/drawingml/2006/main">
          <a:off x="8909091" y="1008318"/>
          <a:ext cx="708408" cy="37337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/>
            <a:t>+ 2%</a:t>
          </a:r>
          <a:endParaRPr lang="lv-LV" sz="1100" b="1"/>
        </a:p>
      </cdr:txBody>
    </cdr:sp>
  </cdr:relSizeAnchor>
  <cdr:relSizeAnchor xmlns:cdr="http://schemas.openxmlformats.org/drawingml/2006/chartDrawing">
    <cdr:from>
      <cdr:x>0.87412</cdr:x>
      <cdr:y>0.1898</cdr:y>
    </cdr:from>
    <cdr:to>
      <cdr:x>0.94155</cdr:x>
      <cdr:y>0.2474</cdr:y>
    </cdr:to>
    <cdr:sp macro="" textlink="">
      <cdr:nvSpPr>
        <cdr:cNvPr id="21" name="Arrow: Curved Down 20">
          <a:extLst xmlns:a="http://schemas.openxmlformats.org/drawingml/2006/main">
            <a:ext uri="{FF2B5EF4-FFF2-40B4-BE49-F238E27FC236}">
              <a16:creationId xmlns:a16="http://schemas.microsoft.com/office/drawing/2014/main" id="{40908F82-9D58-44EF-80D5-E0CE1CB96E44}"/>
            </a:ext>
          </a:extLst>
        </cdr:cNvPr>
        <cdr:cNvSpPr/>
      </cdr:nvSpPr>
      <cdr:spPr>
        <a:xfrm xmlns:a="http://schemas.openxmlformats.org/drawingml/2006/main">
          <a:off x="9774977" y="1298558"/>
          <a:ext cx="754126" cy="39408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0.87987</cdr:x>
      <cdr:y>0.12644</cdr:y>
    </cdr:from>
    <cdr:to>
      <cdr:x>0.94392</cdr:x>
      <cdr:y>0.18154</cdr:y>
    </cdr:to>
    <cdr:sp macro="" textlink="">
      <cdr:nvSpPr>
        <cdr:cNvPr id="32" name="TextBox 2">
          <a:extLst xmlns:a="http://schemas.openxmlformats.org/drawingml/2006/main">
            <a:ext uri="{FF2B5EF4-FFF2-40B4-BE49-F238E27FC236}">
              <a16:creationId xmlns:a16="http://schemas.microsoft.com/office/drawing/2014/main" id="{1EB6C7CA-87C2-4B07-B6B0-6273044C4D32}"/>
            </a:ext>
          </a:extLst>
        </cdr:cNvPr>
        <cdr:cNvSpPr txBox="1"/>
      </cdr:nvSpPr>
      <cdr:spPr>
        <a:xfrm xmlns:a="http://schemas.openxmlformats.org/drawingml/2006/main">
          <a:off x="9839294" y="865043"/>
          <a:ext cx="716251" cy="37697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tx1"/>
              </a:solidFill>
            </a:rPr>
            <a:t>+ 4%</a:t>
          </a:r>
          <a:endParaRPr lang="lv-LV" sz="11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89969-116A-4A2B-81EA-E3715C72FB3A}" type="datetimeFigureOut">
              <a:rPr lang="lv-LV" smtClean="0"/>
              <a:t>26.01.2021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CBF3B-1E2C-4712-958D-55A6F2BDB67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52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BF3B-1E2C-4712-958D-55A6F2BDB678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0558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lv-LV" dirty="0"/>
              <a:t>SVARĪGI! Iknedēļas dati tiek sagatavoti balstoties uz operatīvo informāciju, līdz ar to IEK precizējumu rezultātā izsaukumu skaits mainās</a:t>
            </a:r>
          </a:p>
          <a:p>
            <a:pPr defTabSz="897301">
              <a:defRPr/>
            </a:pPr>
            <a:r>
              <a:rPr lang="lv-LV" dirty="0"/>
              <a:t>01.01.2021 augstākais </a:t>
            </a:r>
            <a:r>
              <a:rPr lang="lv-LV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izpildīto izsaukumu skaits ar akūtu elpceļu saslimšanu, t.sk. iespējamu/apstiprinātu COVID-19 </a:t>
            </a:r>
            <a:r>
              <a:rPr lang="lv-LV" dirty="0"/>
              <a:t>–  241</a:t>
            </a:r>
          </a:p>
          <a:p>
            <a:pPr defTabSz="897301">
              <a:defRPr/>
            </a:pPr>
            <a:r>
              <a:rPr lang="lv-LV" dirty="0"/>
              <a:t>01.01.2021 augstākais </a:t>
            </a:r>
            <a:r>
              <a:rPr lang="lv-LV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stacionārā nogādāto skaits ar akūtu elpceļu saslimšanu t.sk., iespējamu/apstiprinātu COVID-19</a:t>
            </a:r>
            <a:r>
              <a:rPr lang="lv-LV" dirty="0"/>
              <a:t> –  125</a:t>
            </a:r>
          </a:p>
          <a:p>
            <a:pPr defTabSz="897301">
              <a:defRPr/>
            </a:pPr>
            <a:endParaRPr lang="lv-LV" dirty="0"/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878D-B3A2-45BD-B2C8-6642099C70C1}" type="slidenum">
              <a:rPr lang="lv-LV" smtClean="0">
                <a:solidFill>
                  <a:prstClr val="black"/>
                </a:solidFill>
              </a:rPr>
              <a:pPr/>
              <a:t>14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84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878D-B3A2-45BD-B2C8-6642099C70C1}" type="slidenum">
              <a:rPr lang="lv-LV" smtClean="0"/>
              <a:pPr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3474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ED644-E901-4C2C-B625-60ACD92D8903}" type="slidenum">
              <a:rPr lang="lv-LV" smtClean="0"/>
              <a:pPr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6077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878D-B3A2-45BD-B2C8-6642099C70C1}" type="slidenum">
              <a:rPr lang="lv-LV" smtClean="0"/>
              <a:pPr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9910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ED644-E901-4C2C-B625-60ACD92D8903}" type="slidenum">
              <a:rPr lang="lv-LV" smtClean="0"/>
              <a:pPr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264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BF3B-1E2C-4712-958D-55A6F2BDB678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03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Galvenes vietturis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Projekts</a:t>
            </a: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F4D4F9-6D3D-4B82-AFAE-C6D8662B0C0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3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Galvenes vietturis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Projekts</a:t>
            </a: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F4D4F9-6D3D-4B82-AFAE-C6D8662B0C0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3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ED644-E901-4C2C-B625-60ACD92D8903}" type="slidenum">
              <a:rPr lang="lv-LV" smtClean="0"/>
              <a:pPr/>
              <a:t>9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39687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878D-B3A2-45BD-B2C8-6642099C70C1}" type="slidenum">
              <a:rPr lang="lv-LV" smtClean="0"/>
              <a:pPr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5090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ED644-E901-4C2C-B625-60ACD92D8903}" type="slidenum">
              <a:rPr lang="lv-LV" smtClean="0"/>
              <a:pPr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773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400" dirty="0"/>
              <a:t>16.03.2020 augstākais ienākošo zvanu skaits uz 113 – 4 870</a:t>
            </a:r>
          </a:p>
          <a:p>
            <a:r>
              <a:rPr lang="lv-LV" sz="1400" dirty="0"/>
              <a:t>13.03.2020  augstākais ienākošo zvanu skaits uz ĢĀKT – 1 771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878D-B3A2-45BD-B2C8-6642099C70C1}" type="slidenum">
              <a:rPr lang="lv-LV" smtClean="0">
                <a:solidFill>
                  <a:prstClr val="black"/>
                </a:solidFill>
              </a:rPr>
              <a:pPr/>
              <a:t>12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00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lv-LV" dirty="0">
                <a:solidFill>
                  <a:prstClr val="black"/>
                </a:solidFill>
                <a:latin typeface="Calibri"/>
              </a:rPr>
              <a:t>SVARĪGI! Iknedēļas dati tiek sagatavoti balstoties uz operatīvo informāciju, līdz ar to IEK precizējumu rezultātā izsaukumu </a:t>
            </a:r>
            <a:r>
              <a:rPr lang="lv-LV">
                <a:solidFill>
                  <a:prstClr val="black"/>
                </a:solidFill>
                <a:latin typeface="Calibri"/>
              </a:rPr>
              <a:t>skaits mainās</a:t>
            </a:r>
            <a:endParaRPr lang="lv-LV" dirty="0">
              <a:solidFill>
                <a:prstClr val="black"/>
              </a:solidFill>
              <a:latin typeface="Calibri"/>
            </a:endParaRPr>
          </a:p>
          <a:p>
            <a:pPr defTabSz="897301">
              <a:defRPr/>
            </a:pPr>
            <a:r>
              <a:rPr lang="lv-LV" dirty="0">
                <a:solidFill>
                  <a:prstClr val="black"/>
                </a:solidFill>
                <a:latin typeface="Calibri"/>
              </a:rPr>
              <a:t>01.01.2021 augstākais izpildīto izsaukumu skaits – 1 265</a:t>
            </a: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8878D-B3A2-45BD-B2C8-6642099C70C1}" type="slidenum">
              <a:rPr lang="lv-LV" smtClean="0">
                <a:solidFill>
                  <a:prstClr val="black"/>
                </a:solidFill>
              </a:rPr>
              <a:pPr/>
              <a:t>13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4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94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31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31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66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406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1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87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8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348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8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94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31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31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77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6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8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8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806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806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6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05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71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700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23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71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7008811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4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406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1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30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7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5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8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8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0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45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9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2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38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6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806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806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1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08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2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1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27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3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3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25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8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  <a:endParaRPr lang="en-GB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166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720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3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94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018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38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269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975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966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838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829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82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6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71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700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9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0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5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9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3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5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71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7008811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4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4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7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7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7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1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7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4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7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7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7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0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9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85AB-D448-4E99-82B0-1D765B5D8A8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F3ED-C436-4909-BD4A-5727902D17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8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1/26/2021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7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414670" y="1828800"/>
            <a:ext cx="4563729" cy="2269067"/>
          </a:xfrm>
        </p:spPr>
        <p:txBody>
          <a:bodyPr>
            <a:normAutofit/>
          </a:bodyPr>
          <a:lstStyle/>
          <a:p>
            <a:pPr algn="r"/>
            <a:r>
              <a:rPr lang="lv-LV" sz="3200" dirty="0"/>
              <a:t>Ziņojums:</a:t>
            </a:r>
            <a:br>
              <a:rPr lang="lv-LV" sz="3200" dirty="0"/>
            </a:br>
            <a:r>
              <a:rPr lang="lv-LV" sz="3200" dirty="0"/>
              <a:t> Krīzes vadības padomes sēde</a:t>
            </a:r>
            <a:br>
              <a:rPr lang="lv-LV" sz="3200" dirty="0"/>
            </a:br>
            <a:r>
              <a:rPr lang="lv-LV" sz="3200" dirty="0"/>
              <a:t>26.01.2021</a:t>
            </a:r>
            <a:endParaRPr lang="lv-LV" sz="4400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619930" y="4777570"/>
            <a:ext cx="4307670" cy="1151467"/>
          </a:xfrm>
        </p:spPr>
        <p:txBody>
          <a:bodyPr>
            <a:normAutofit/>
          </a:bodyPr>
          <a:lstStyle/>
          <a:p>
            <a:pPr algn="r"/>
            <a:r>
              <a:rPr lang="lv-LV" dirty="0">
                <a:solidFill>
                  <a:schemeClr val="tx1"/>
                </a:solidFill>
              </a:rPr>
              <a:t>Neatliekamās medicīniskās palīdzības dienests</a:t>
            </a:r>
          </a:p>
          <a:p>
            <a:pPr algn="r"/>
            <a:r>
              <a:rPr lang="lv-LV" dirty="0">
                <a:solidFill>
                  <a:schemeClr val="tx1"/>
                </a:solidFill>
              </a:rPr>
              <a:t>KATASTROFU MEDICĪNAS CENTRS</a:t>
            </a:r>
          </a:p>
        </p:txBody>
      </p:sp>
    </p:spTree>
    <p:extLst>
      <p:ext uri="{BB962C8B-B14F-4D97-AF65-F5344CB8AC3E}">
        <p14:creationId xmlns:p14="http://schemas.microsoft.com/office/powerpoint/2010/main" val="1625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0" y="73998"/>
            <a:ext cx="12192000" cy="1458469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lv-LV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Neatliekamās medicīniskās palīdzības </a:t>
            </a:r>
            <a:r>
              <a:rPr lang="lv-LV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slimnīc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br>
              <a:rPr lang="lv-LV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intensīvās terapijas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(1., 2., 3. </a:t>
            </a:r>
            <a:r>
              <a:rPr lang="lv-LV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līmeņa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gultu noslodze</a:t>
            </a:r>
            <a:b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Kopskaitā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iekļautas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reanimācijas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intensīvās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terapijas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gultas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pieaugušajiem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bērniem</a:t>
            </a:r>
            <a:endParaRPr lang="lv-LV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404E18-353B-49A1-BA50-A9B08E386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11" y="1643328"/>
            <a:ext cx="11131080" cy="51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0" y="67112"/>
            <a:ext cx="12191999" cy="1018983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pacientiem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paredzēto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gultu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noslodze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Gultas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paredzētas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vidēji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smagu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smagu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pacientu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ārstēšanai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aprūpei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v-LV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Universitātes, 7 Reģionālās, 2 Lokālā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v-LV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3 Pirmā līmeņa </a:t>
            </a:r>
            <a:r>
              <a:rPr lang="lv-LV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slimnīc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as)</a:t>
            </a:r>
            <a:b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Nav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iekļautas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BKUS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bērniem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paredzētās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gultas</a:t>
            </a:r>
            <a:br>
              <a:rPr lang="lv-LV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F3F7E-2C55-444C-B282-FB4CAEFF5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12192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218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Neatliekamās medicīniskās palīdzības dienesta </a:t>
            </a:r>
            <a:b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operatīvās vadības centrā ienākošo zvanu skaits 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885349"/>
              </p:ext>
            </p:extLst>
          </p:nvPr>
        </p:nvGraphicFramePr>
        <p:xfrm>
          <a:off x="-1" y="1681162"/>
          <a:ext cx="12192001" cy="353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400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218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Neatliekamās medicīniskās palīdzības dienesta </a:t>
            </a:r>
            <a:b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brigāžu izpildīto izsaukumu skaits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65342"/>
              </p:ext>
            </p:extLst>
          </p:nvPr>
        </p:nvGraphicFramePr>
        <p:xfrm>
          <a:off x="-1" y="1704975"/>
          <a:ext cx="12192001" cy="345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186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218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Neatliekamās medicīniskās palīdzības dienesta brigāžu izpildīto izsaukumu (elpceļu infekcijas/Covid-19) skaits un pacientu nogādāšana stacionārā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288134"/>
              </p:ext>
            </p:extLst>
          </p:nvPr>
        </p:nvGraphicFramePr>
        <p:xfrm>
          <a:off x="-1" y="1578768"/>
          <a:ext cx="12192001" cy="370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569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D0F0-7EC3-4180-A9A5-ACEFC5705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966" y="147427"/>
            <a:ext cx="11110519" cy="1040234"/>
          </a:xfrm>
        </p:spPr>
        <p:txBody>
          <a:bodyPr>
            <a:normAutofit fontScale="90000"/>
          </a:bodyPr>
          <a:lstStyle/>
          <a:p>
            <a:r>
              <a:rPr lang="lv-LV" dirty="0"/>
              <a:t>IAL nodrošinājums un IAL rezerves </a:t>
            </a:r>
            <a:r>
              <a:rPr lang="lv-LV" dirty="0" err="1"/>
              <a:t>slimnīc</a:t>
            </a:r>
            <a:r>
              <a:rPr lang="en-US" dirty="0"/>
              <a:t>ā</a:t>
            </a:r>
            <a:r>
              <a:rPr lang="lv-LV" dirty="0"/>
              <a:t>s</a:t>
            </a:r>
            <a:r>
              <a:rPr lang="en-US" dirty="0"/>
              <a:t> (22.01.)</a:t>
            </a:r>
            <a:br>
              <a:rPr lang="lv-LV" dirty="0"/>
            </a:b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F0E7E-F3C4-4DC7-AE51-C3C7FAF1D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620347"/>
            <a:ext cx="10230953" cy="623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82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838200" y="-69669"/>
            <a:ext cx="10515600" cy="1030017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Respiratoru FFP2 un FFP3 kopskaits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b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Neatliekamās medicīniskās palīdzības slimnīcā</a:t>
            </a:r>
            <a:endParaRPr lang="lv-LV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26204E-6D2D-41F7-ABC6-7E029D34B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5859"/>
            <a:ext cx="12192000" cy="60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3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5316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Ķirurģisko masku kopskaits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Neatliekamās medicīniskās palīdzības slimnīcā</a:t>
            </a:r>
            <a:endParaRPr lang="en-GB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EC1674-405B-4C33-AA22-7C7AA937C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813"/>
            <a:ext cx="12192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92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1021080" y="147410"/>
            <a:ext cx="10515600" cy="742753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Ķermeņa aizsarglīdzekļu kopskaits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b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Neatliekamās medicīniskās palīdzības slimnīcā</a:t>
            </a:r>
            <a:b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0AF2EC-C676-4612-B7FA-68CFBC6D6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5686"/>
            <a:ext cx="12192000" cy="608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2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Situācijas raksturojums:</a:t>
            </a:r>
            <a:b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2020.gada decembris – 2021.gada janvāris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5A25E5-6F9E-440A-B626-04C735F12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581899"/>
              </p:ext>
            </p:extLst>
          </p:nvPr>
        </p:nvGraphicFramePr>
        <p:xfrm>
          <a:off x="155575" y="1485900"/>
          <a:ext cx="11915775" cy="520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aisnstūris 6"/>
          <p:cNvSpPr/>
          <p:nvPr/>
        </p:nvSpPr>
        <p:spPr>
          <a:xfrm>
            <a:off x="696595" y="1535940"/>
            <a:ext cx="542226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lv-LV" dirty="0">
                <a:solidFill>
                  <a:prstClr val="black"/>
                </a:solidFill>
              </a:rPr>
              <a:t>SPKC dati: Latvijā hospitalizēto Covid-19 pacientu skaits pret jaunatklāto gadījumu skaitu: </a:t>
            </a:r>
            <a:r>
              <a:rPr lang="lv-LV" b="1" dirty="0">
                <a:solidFill>
                  <a:prstClr val="black"/>
                </a:solidFill>
              </a:rPr>
              <a:t>15 %. </a:t>
            </a:r>
          </a:p>
        </p:txBody>
      </p:sp>
      <p:sp>
        <p:nvSpPr>
          <p:cNvPr id="3" name="AutoShape 2" descr="Exclamation Mark PNG - Exclamation Mark Icon, Red Exclamation Mark, Exclamation  Mark Fun, Exclamation Mark Clip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>
              <a:solidFill>
                <a:prstClr val="black"/>
              </a:solidFill>
            </a:endParaRPr>
          </a:p>
        </p:txBody>
      </p:sp>
      <p:sp>
        <p:nvSpPr>
          <p:cNvPr id="4" name="AutoShape 4" descr="Exclamation Mark PNG - Exclamation Mark Icon, Red Exclamation Mark, Exclamation  Mark Fun, Exclamation Mark Clip. - CleanPNG / Kiss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Universitātes un reģionālo slimnīcu Covid-19 </a:t>
            </a:r>
            <a:b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pacientiem paredzēto gultu noslodze</a:t>
            </a:r>
            <a:b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Gultas, ka paredzētas gan vidēji smagu, gan smagu Covid-19 pacientu ārstēšanai un aprūpei</a:t>
            </a:r>
            <a:endParaRPr lang="lv-LV" dirty="0"/>
          </a:p>
        </p:txBody>
      </p:sp>
      <p:graphicFrame>
        <p:nvGraphicFramePr>
          <p:cNvPr id="3" name="Tab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23239"/>
              </p:ext>
            </p:extLst>
          </p:nvPr>
        </p:nvGraphicFramePr>
        <p:xfrm>
          <a:off x="74801" y="1557866"/>
          <a:ext cx="11973267" cy="5201139"/>
        </p:xfrm>
        <a:graphic>
          <a:graphicData uri="http://schemas.openxmlformats.org/drawingml/2006/table">
            <a:tbl>
              <a:tblPr/>
              <a:tblGrid>
                <a:gridCol w="182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3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9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92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64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9426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Ārstniecības iestādes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Kopējais gultu skaits Covid -19 pacientiem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Aizņemto gultu skaits Covid- 19 pacientiem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Brīvo gultu skaits Covid-19 pacientiem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Procentuāli aizņemto gultu skaits no šobrīd pārprofilētajām (%)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Gultu skaits, ko vēl papildus iespējams pārprofilēt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Stacionārās ārstniecības iestādes kopējais gultu skaits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Kopējais paredzētais gultu skaits Covid -19 pacientiem (gan esošās Covid-19 gultas, gan papildus pārprofilējamās)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Cik gultas procentuāli paredzētas Covid-19 pacientiem no gultu kopskaita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RAKUS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484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VSIA "Paula Stradiņa Klīniskā universitātes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"Liepājas reģionālā slimnīca"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4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"Ziemeļkurzemes reģionālā slimnīca" Ventspils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4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"Vidzemes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1F4E78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4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"Daugavpils reģionālā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4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"Rēzeknes slimnīca"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124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SIA"Jēkabpils reģionālā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84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"Jelgavas pilsētas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84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"Balvu un Gulbenes slimnīcu apvienība" Balvu slimnīca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84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"Dobeles un apkārtnes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11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"Bauskas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776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"Aizkraukles slimnīca"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118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SIA "Ludzas medicīnas centrs"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84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KOPĀ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965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4850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1231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28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NMP slimnīcas, kurās ir traucēta / ierobežota NMP palīdzas sniegšana atsevišķos profilos</a:t>
            </a:r>
          </a:p>
        </p:txBody>
      </p:sp>
      <p:graphicFrame>
        <p:nvGraphicFramePr>
          <p:cNvPr id="4" name="Tab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98211"/>
              </p:ext>
            </p:extLst>
          </p:nvPr>
        </p:nvGraphicFramePr>
        <p:xfrm>
          <a:off x="748030" y="2129790"/>
          <a:ext cx="10811510" cy="3327301"/>
        </p:xfrm>
        <a:graphic>
          <a:graphicData uri="http://schemas.openxmlformats.org/drawingml/2006/table">
            <a:tbl>
              <a:tblPr/>
              <a:tblGrid>
                <a:gridCol w="65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008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Nr.p.k</a:t>
                      </a:r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Ārstniecības iestāde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Datums no/līdz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Ierobežota/traucēta NMP  nodrošināšana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67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Alūksnes slimnīca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No 08.01.2021. - 01.02.2021.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Netiek uzņemti internā profila un neiroloģijas pacienti.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316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Jēkabpils slimnīca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No 15.01.2021- 31.01.2021.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Netiek uzņemti traumatoloģijas pacienti.                            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65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'SIA "Balvu un Gulbenes slimnīcu apvienība"'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No 24.01.2021.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Nedarbojas kompjūtertomogrāfs 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65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SIA ,,Preiļu slimnīca''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No 17.01.2021.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/>
                        </a:rPr>
                        <a:t>Netiek uzņemti dzemdību nodaļā pacienti.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6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9F2B0130-A90F-41B9-B5B6-7138525D6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649903"/>
              </p:ext>
            </p:extLst>
          </p:nvPr>
        </p:nvGraphicFramePr>
        <p:xfrm>
          <a:off x="504657" y="8162"/>
          <a:ext cx="11182686" cy="684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46ACBD21-1196-4E08-9BDC-44764F2DF0F2}"/>
              </a:ext>
            </a:extLst>
          </p:cNvPr>
          <p:cNvSpPr txBox="1"/>
          <p:nvPr/>
        </p:nvSpPr>
        <p:spPr>
          <a:xfrm>
            <a:off x="10376074" y="4823661"/>
            <a:ext cx="542202" cy="28708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dirty="0"/>
              <a:t>+</a:t>
            </a:r>
            <a:r>
              <a:rPr lang="lv-LV" sz="1050" b="1" dirty="0"/>
              <a:t>46</a:t>
            </a:r>
            <a:r>
              <a:rPr lang="en-US" sz="1050" b="1" dirty="0"/>
              <a:t>%</a:t>
            </a:r>
            <a:endParaRPr lang="lv-LV" sz="1050" b="1" dirty="0"/>
          </a:p>
        </p:txBody>
      </p:sp>
      <p:sp>
        <p:nvSpPr>
          <p:cNvPr id="7" name="Arrow: Curved Down 21">
            <a:extLst>
              <a:ext uri="{FF2B5EF4-FFF2-40B4-BE49-F238E27FC236}">
                <a16:creationId xmlns:a16="http://schemas.microsoft.com/office/drawing/2014/main" id="{019E75F0-C0F9-46CB-90D0-C0F0F4724D14}"/>
              </a:ext>
            </a:extLst>
          </p:cNvPr>
          <p:cNvSpPr/>
          <p:nvPr/>
        </p:nvSpPr>
        <p:spPr>
          <a:xfrm>
            <a:off x="10285454" y="5208242"/>
            <a:ext cx="723443" cy="300115"/>
          </a:xfrm>
          <a:prstGeom prst="curvedDownArrow">
            <a:avLst/>
          </a:prstGeom>
          <a:solidFill>
            <a:srgbClr val="B82D2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>
              <a:solidFill>
                <a:srgbClr val="00B050"/>
              </a:solidFill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6ACBD21-1196-4E08-9BDC-44764F2DF0F2}"/>
              </a:ext>
            </a:extLst>
          </p:cNvPr>
          <p:cNvSpPr txBox="1"/>
          <p:nvPr/>
        </p:nvSpPr>
        <p:spPr>
          <a:xfrm>
            <a:off x="9935627" y="6408360"/>
            <a:ext cx="550347" cy="365880"/>
          </a:xfrm>
          <a:prstGeom prst="rect">
            <a:avLst/>
          </a:prstGeom>
          <a:solidFill>
            <a:schemeClr val="accent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100" b="1" dirty="0"/>
              <a:t>1129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46ACBD21-1196-4E08-9BDC-44764F2DF0F2}"/>
              </a:ext>
            </a:extLst>
          </p:cNvPr>
          <p:cNvSpPr txBox="1"/>
          <p:nvPr/>
        </p:nvSpPr>
        <p:spPr>
          <a:xfrm>
            <a:off x="10811927" y="6408360"/>
            <a:ext cx="550347" cy="365880"/>
          </a:xfrm>
          <a:prstGeom prst="rect">
            <a:avLst/>
          </a:prstGeom>
          <a:solidFill>
            <a:schemeClr val="accent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100" b="1" dirty="0"/>
              <a:t>1178</a:t>
            </a:r>
          </a:p>
        </p:txBody>
      </p:sp>
    </p:spTree>
    <p:extLst>
      <p:ext uri="{BB962C8B-B14F-4D97-AF65-F5344CB8AC3E}">
        <p14:creationId xmlns:p14="http://schemas.microsoft.com/office/powerpoint/2010/main" val="40387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Picture 2" descr="Konturkartes-Latvijas-konturkarte-Novadi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1733" y="104234721"/>
            <a:ext cx="12161838" cy="72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2" descr="Konturkartes-Latvijas-konturkarte-Novadi-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t="2103" r="1248" b="2674"/>
          <a:stretch/>
        </p:blipFill>
        <p:spPr bwMode="auto">
          <a:xfrm>
            <a:off x="524394" y="65088"/>
            <a:ext cx="11487925" cy="671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Ovāls 8"/>
          <p:cNvSpPr/>
          <p:nvPr/>
        </p:nvSpPr>
        <p:spPr>
          <a:xfrm>
            <a:off x="1670050" y="1962150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3" name="Ovāls 12"/>
          <p:cNvSpPr/>
          <p:nvPr/>
        </p:nvSpPr>
        <p:spPr>
          <a:xfrm>
            <a:off x="4997450" y="4152900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4" name="Ovāls 13"/>
          <p:cNvSpPr/>
          <p:nvPr/>
        </p:nvSpPr>
        <p:spPr>
          <a:xfrm>
            <a:off x="10566400" y="42449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7" name="Ovāls 16"/>
          <p:cNvSpPr/>
          <p:nvPr/>
        </p:nvSpPr>
        <p:spPr>
          <a:xfrm>
            <a:off x="9156700" y="61626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18" name="Ovāls 17"/>
          <p:cNvSpPr/>
          <p:nvPr/>
        </p:nvSpPr>
        <p:spPr>
          <a:xfrm>
            <a:off x="8051800" y="46132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594" y="212002"/>
            <a:ext cx="250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prstClr val="black"/>
                </a:solidFill>
              </a:rPr>
              <a:t>Situācija: 26.01.2021.</a:t>
            </a:r>
          </a:p>
        </p:txBody>
      </p:sp>
      <p:sp>
        <p:nvSpPr>
          <p:cNvPr id="64" name="Taisnstūris 63"/>
          <p:cNvSpPr/>
          <p:nvPr/>
        </p:nvSpPr>
        <p:spPr>
          <a:xfrm>
            <a:off x="9782175" y="-28266"/>
            <a:ext cx="2409825" cy="72130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prstClr val="white"/>
                </a:solidFill>
              </a:rPr>
              <a:t>Covid-19 slimnīcas</a:t>
            </a:r>
          </a:p>
        </p:txBody>
      </p:sp>
      <p:sp>
        <p:nvSpPr>
          <p:cNvPr id="69" name="Ovāls 68"/>
          <p:cNvSpPr/>
          <p:nvPr/>
        </p:nvSpPr>
        <p:spPr>
          <a:xfrm>
            <a:off x="6399537" y="1649844"/>
            <a:ext cx="101600" cy="95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3" name="Ovāls 72"/>
          <p:cNvSpPr/>
          <p:nvPr/>
        </p:nvSpPr>
        <p:spPr>
          <a:xfrm>
            <a:off x="8697058" y="4839831"/>
            <a:ext cx="101600" cy="95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8" name="Taisnstūris 77"/>
          <p:cNvSpPr/>
          <p:nvPr/>
        </p:nvSpPr>
        <p:spPr>
          <a:xfrm>
            <a:off x="5063445" y="-28267"/>
            <a:ext cx="2409825" cy="721301"/>
          </a:xfrm>
          <a:prstGeom prst="rect">
            <a:avLst/>
          </a:prstGeom>
          <a:gradFill flip="none" rotWithShape="1">
            <a:gsLst>
              <a:gs pos="52680">
                <a:schemeClr val="accent1"/>
              </a:gs>
              <a:gs pos="0">
                <a:schemeClr val="accent5"/>
              </a:gs>
              <a:gs pos="44000">
                <a:schemeClr val="accent5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prstClr val="white"/>
                </a:solidFill>
              </a:rPr>
              <a:t>NMP slimnīcas </a:t>
            </a:r>
          </a:p>
          <a:p>
            <a:pPr algn="ctr"/>
            <a:r>
              <a:rPr lang="lv-LV" dirty="0">
                <a:solidFill>
                  <a:prstClr val="white"/>
                </a:solidFill>
              </a:rPr>
              <a:t>(KUS, RS, LS)</a:t>
            </a:r>
          </a:p>
        </p:txBody>
      </p:sp>
      <p:sp>
        <p:nvSpPr>
          <p:cNvPr id="79" name="Taisnstūris 78"/>
          <p:cNvSpPr/>
          <p:nvPr/>
        </p:nvSpPr>
        <p:spPr>
          <a:xfrm>
            <a:off x="7473270" y="-30558"/>
            <a:ext cx="2409825" cy="7213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prstClr val="white"/>
                </a:solidFill>
              </a:rPr>
              <a:t>NMP (Hronisko pacientu aprūpe) slimnīcas </a:t>
            </a:r>
          </a:p>
          <a:p>
            <a:pPr algn="ctr"/>
            <a:r>
              <a:rPr lang="lv-LV" sz="1600" dirty="0">
                <a:solidFill>
                  <a:prstClr val="white"/>
                </a:solidFill>
              </a:rPr>
              <a:t>(RS </a:t>
            </a:r>
            <a:r>
              <a:rPr lang="lv-LV" sz="1600" dirty="0" err="1">
                <a:solidFill>
                  <a:prstClr val="white"/>
                </a:solidFill>
              </a:rPr>
              <a:t>sv</a:t>
            </a:r>
            <a:r>
              <a:rPr lang="lv-LV" sz="1600" dirty="0">
                <a:solidFill>
                  <a:prstClr val="white"/>
                </a:solidFill>
              </a:rPr>
              <a:t> un LS)</a:t>
            </a:r>
          </a:p>
        </p:txBody>
      </p:sp>
      <p:sp>
        <p:nvSpPr>
          <p:cNvPr id="83" name="Ovāls 82"/>
          <p:cNvSpPr/>
          <p:nvPr/>
        </p:nvSpPr>
        <p:spPr>
          <a:xfrm>
            <a:off x="7865032" y="1323764"/>
            <a:ext cx="101600" cy="952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3" name="Ovāls 2"/>
          <p:cNvSpPr/>
          <p:nvPr/>
        </p:nvSpPr>
        <p:spPr>
          <a:xfrm>
            <a:off x="1561811" y="1918085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7" name="Ovāls 46"/>
          <p:cNvSpPr/>
          <p:nvPr/>
        </p:nvSpPr>
        <p:spPr>
          <a:xfrm>
            <a:off x="931430" y="4186631"/>
            <a:ext cx="318077" cy="322491"/>
          </a:xfrm>
          <a:prstGeom prst="ellipse">
            <a:avLst/>
          </a:prstGeom>
          <a:gradFill flip="none" rotWithShape="1"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8" name="Ovāls 47"/>
          <p:cNvSpPr/>
          <p:nvPr/>
        </p:nvSpPr>
        <p:spPr>
          <a:xfrm>
            <a:off x="7614072" y="1494647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9" name="Ovāls 48"/>
          <p:cNvSpPr/>
          <p:nvPr/>
        </p:nvSpPr>
        <p:spPr>
          <a:xfrm>
            <a:off x="4997450" y="4065175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0" name="Ovāls 49"/>
          <p:cNvSpPr/>
          <p:nvPr/>
        </p:nvSpPr>
        <p:spPr>
          <a:xfrm>
            <a:off x="7869516" y="4499654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1" name="Ovāls 50"/>
          <p:cNvSpPr/>
          <p:nvPr/>
        </p:nvSpPr>
        <p:spPr>
          <a:xfrm>
            <a:off x="10508961" y="4154048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2" name="Ovāls 51"/>
          <p:cNvSpPr/>
          <p:nvPr/>
        </p:nvSpPr>
        <p:spPr>
          <a:xfrm>
            <a:off x="8963890" y="6049054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3" name="Ovāls 52"/>
          <p:cNvSpPr/>
          <p:nvPr/>
        </p:nvSpPr>
        <p:spPr>
          <a:xfrm>
            <a:off x="3167679" y="2353212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4" name="Ovāls 53"/>
          <p:cNvSpPr/>
          <p:nvPr/>
        </p:nvSpPr>
        <p:spPr>
          <a:xfrm>
            <a:off x="2165702" y="3125498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6" name="Ovāls 55"/>
          <p:cNvSpPr/>
          <p:nvPr/>
        </p:nvSpPr>
        <p:spPr>
          <a:xfrm>
            <a:off x="3992142" y="3173123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7" name="Ovāls 56"/>
          <p:cNvSpPr/>
          <p:nvPr/>
        </p:nvSpPr>
        <p:spPr>
          <a:xfrm>
            <a:off x="5526120" y="4674153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8" name="Ovāls 57"/>
          <p:cNvSpPr/>
          <p:nvPr/>
        </p:nvSpPr>
        <p:spPr>
          <a:xfrm>
            <a:off x="7178581" y="4200525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9" name="Ovāls 58"/>
          <p:cNvSpPr/>
          <p:nvPr/>
        </p:nvSpPr>
        <p:spPr>
          <a:xfrm>
            <a:off x="10987087" y="4101990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0" name="Ovāls 59"/>
          <p:cNvSpPr/>
          <p:nvPr/>
        </p:nvSpPr>
        <p:spPr>
          <a:xfrm>
            <a:off x="4840320" y="3279775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1" name="Ovāls 60"/>
          <p:cNvSpPr/>
          <p:nvPr/>
        </p:nvSpPr>
        <p:spPr>
          <a:xfrm>
            <a:off x="6164392" y="3542000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2" name="Ovāls 61"/>
          <p:cNvSpPr/>
          <p:nvPr/>
        </p:nvSpPr>
        <p:spPr>
          <a:xfrm>
            <a:off x="8631780" y="3386426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3" name="Ovāls 62"/>
          <p:cNvSpPr/>
          <p:nvPr/>
        </p:nvSpPr>
        <p:spPr>
          <a:xfrm>
            <a:off x="9419953" y="2446440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6" name="Ovāls 65"/>
          <p:cNvSpPr/>
          <p:nvPr/>
        </p:nvSpPr>
        <p:spPr>
          <a:xfrm>
            <a:off x="9908793" y="1796472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68" name="Ovāls 67"/>
          <p:cNvSpPr/>
          <p:nvPr/>
        </p:nvSpPr>
        <p:spPr>
          <a:xfrm>
            <a:off x="7174090" y="2097512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0" name="Ovāls 69"/>
          <p:cNvSpPr/>
          <p:nvPr/>
        </p:nvSpPr>
        <p:spPr>
          <a:xfrm>
            <a:off x="10179312" y="5996996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2" name="Ovāls 71"/>
          <p:cNvSpPr/>
          <p:nvPr/>
        </p:nvSpPr>
        <p:spPr>
          <a:xfrm>
            <a:off x="9531299" y="4935081"/>
            <a:ext cx="207930" cy="21330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4" name="Ovāls 73"/>
          <p:cNvSpPr/>
          <p:nvPr/>
        </p:nvSpPr>
        <p:spPr>
          <a:xfrm>
            <a:off x="4200072" y="4126922"/>
            <a:ext cx="207930" cy="213303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54000">
                <a:srgbClr val="E3841C"/>
              </a:gs>
              <a:gs pos="50000">
                <a:schemeClr val="accent5"/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76" name="Ovāls 75"/>
          <p:cNvSpPr/>
          <p:nvPr/>
        </p:nvSpPr>
        <p:spPr>
          <a:xfrm>
            <a:off x="10243914" y="2566515"/>
            <a:ext cx="207930" cy="213303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54000">
                <a:srgbClr val="E3841C"/>
              </a:gs>
              <a:gs pos="50000">
                <a:schemeClr val="accent5"/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80" name="Ovāls 79"/>
          <p:cNvSpPr/>
          <p:nvPr/>
        </p:nvSpPr>
        <p:spPr>
          <a:xfrm>
            <a:off x="5330749" y="3261186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1" name="Ovāls 80"/>
          <p:cNvSpPr/>
          <p:nvPr/>
        </p:nvSpPr>
        <p:spPr>
          <a:xfrm>
            <a:off x="5526542" y="3277238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2" name="Ovāls 81"/>
          <p:cNvSpPr/>
          <p:nvPr/>
        </p:nvSpPr>
        <p:spPr>
          <a:xfrm>
            <a:off x="5704363" y="3133063"/>
            <a:ext cx="318077" cy="322491"/>
          </a:xfrm>
          <a:prstGeom prst="ellipse">
            <a:avLst/>
          </a:prstGeom>
          <a:gradFill>
            <a:gsLst>
              <a:gs pos="53350">
                <a:schemeClr val="accent5"/>
              </a:gs>
              <a:gs pos="56000">
                <a:srgbClr val="8E2F45"/>
              </a:gs>
              <a:gs pos="0">
                <a:schemeClr val="accent5"/>
              </a:gs>
              <a:gs pos="0">
                <a:schemeClr val="accent5"/>
              </a:gs>
              <a:gs pos="100000">
                <a:srgbClr val="B82D2F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4" name="Ovāls 83"/>
          <p:cNvSpPr/>
          <p:nvPr/>
        </p:nvSpPr>
        <p:spPr>
          <a:xfrm>
            <a:off x="2987471" y="4006740"/>
            <a:ext cx="101600" cy="95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4" name="Ovāls 43"/>
          <p:cNvSpPr/>
          <p:nvPr/>
        </p:nvSpPr>
        <p:spPr>
          <a:xfrm>
            <a:off x="3992142" y="6348621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5" name="Ovāls 44"/>
          <p:cNvSpPr/>
          <p:nvPr/>
        </p:nvSpPr>
        <p:spPr>
          <a:xfrm>
            <a:off x="5665671" y="6327140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6" name="Ovāls 45"/>
          <p:cNvSpPr/>
          <p:nvPr/>
        </p:nvSpPr>
        <p:spPr>
          <a:xfrm>
            <a:off x="7241153" y="6371545"/>
            <a:ext cx="207930" cy="21330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3270" y="6193662"/>
            <a:ext cx="112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Ludzas slimnīca: 30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73601" y="6193662"/>
            <a:ext cx="125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Aizkraukles slimnīca: 40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08275" y="6193662"/>
            <a:ext cx="1217597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400" dirty="0"/>
              <a:t>Bauskas slimnīca: 30</a:t>
            </a:r>
          </a:p>
        </p:txBody>
      </p:sp>
      <p:sp>
        <p:nvSpPr>
          <p:cNvPr id="10" name="Taisnstūris 9"/>
          <p:cNvSpPr/>
          <p:nvPr/>
        </p:nvSpPr>
        <p:spPr>
          <a:xfrm>
            <a:off x="1634671" y="5148384"/>
            <a:ext cx="3000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Covid-19 gultas vietu skaits: </a:t>
            </a:r>
          </a:p>
        </p:txBody>
      </p:sp>
    </p:spTree>
    <p:extLst>
      <p:ext uri="{BB962C8B-B14F-4D97-AF65-F5344CB8AC3E}">
        <p14:creationId xmlns:p14="http://schemas.microsoft.com/office/powerpoint/2010/main" val="38113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onturkartes-Latvijas-konturkarte-Novadi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1733" y="104234721"/>
            <a:ext cx="12161838" cy="72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2" descr="Konturkartes-Latvijas-konturkarte-Novadi-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t="1863" r="1249" b="2674"/>
          <a:stretch/>
        </p:blipFill>
        <p:spPr bwMode="auto">
          <a:xfrm>
            <a:off x="592178" y="210280"/>
            <a:ext cx="11496391" cy="673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Ovāls 8"/>
          <p:cNvSpPr/>
          <p:nvPr/>
        </p:nvSpPr>
        <p:spPr>
          <a:xfrm>
            <a:off x="1657103" y="2127518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11" name="Ovāls 10"/>
          <p:cNvSpPr/>
          <p:nvPr/>
        </p:nvSpPr>
        <p:spPr>
          <a:xfrm>
            <a:off x="982129" y="4411443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13" name="Ovāls 12"/>
          <p:cNvSpPr/>
          <p:nvPr/>
        </p:nvSpPr>
        <p:spPr>
          <a:xfrm>
            <a:off x="4997450" y="4152900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14" name="Ovāls 13"/>
          <p:cNvSpPr/>
          <p:nvPr/>
        </p:nvSpPr>
        <p:spPr>
          <a:xfrm>
            <a:off x="10566400" y="42449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16" name="Ovāls 15"/>
          <p:cNvSpPr/>
          <p:nvPr/>
        </p:nvSpPr>
        <p:spPr>
          <a:xfrm>
            <a:off x="7600950" y="1504950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17" name="Ovāls 16"/>
          <p:cNvSpPr/>
          <p:nvPr/>
        </p:nvSpPr>
        <p:spPr>
          <a:xfrm>
            <a:off x="9156700" y="61626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18" name="Ovāls 17"/>
          <p:cNvSpPr/>
          <p:nvPr/>
        </p:nvSpPr>
        <p:spPr>
          <a:xfrm>
            <a:off x="8051800" y="4613275"/>
            <a:ext cx="1016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19" name="Ovāls 18"/>
          <p:cNvSpPr/>
          <p:nvPr/>
        </p:nvSpPr>
        <p:spPr>
          <a:xfrm>
            <a:off x="5378450" y="3232150"/>
            <a:ext cx="101600" cy="9525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21" name="Ovāls 20"/>
          <p:cNvSpPr/>
          <p:nvPr/>
        </p:nvSpPr>
        <p:spPr>
          <a:xfrm>
            <a:off x="5480050" y="3327400"/>
            <a:ext cx="101600" cy="952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22" name="Ovāls 21"/>
          <p:cNvSpPr/>
          <p:nvPr/>
        </p:nvSpPr>
        <p:spPr>
          <a:xfrm flipV="1">
            <a:off x="2277885" y="3295484"/>
            <a:ext cx="121887" cy="1271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26" name="Ovāls 25"/>
          <p:cNvSpPr/>
          <p:nvPr/>
        </p:nvSpPr>
        <p:spPr>
          <a:xfrm>
            <a:off x="4113209" y="3347784"/>
            <a:ext cx="101600" cy="952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27" name="Ovāls 26"/>
          <p:cNvSpPr/>
          <p:nvPr/>
        </p:nvSpPr>
        <p:spPr>
          <a:xfrm>
            <a:off x="4265609" y="4214512"/>
            <a:ext cx="101600" cy="17099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28" name="Ovāls 27"/>
          <p:cNvSpPr/>
          <p:nvPr/>
        </p:nvSpPr>
        <p:spPr>
          <a:xfrm>
            <a:off x="7302029" y="4355304"/>
            <a:ext cx="101600" cy="1393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29" name="Ovāls 28"/>
          <p:cNvSpPr/>
          <p:nvPr/>
        </p:nvSpPr>
        <p:spPr>
          <a:xfrm>
            <a:off x="6306107" y="3737087"/>
            <a:ext cx="112631" cy="10493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32" name="Ovāls 31"/>
          <p:cNvSpPr/>
          <p:nvPr/>
        </p:nvSpPr>
        <p:spPr>
          <a:xfrm>
            <a:off x="7285327" y="2394649"/>
            <a:ext cx="135005" cy="952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35" name="Ovāls 34"/>
          <p:cNvSpPr/>
          <p:nvPr/>
        </p:nvSpPr>
        <p:spPr>
          <a:xfrm>
            <a:off x="9577075" y="5089641"/>
            <a:ext cx="101600" cy="1037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36" name="Ovāls 35"/>
          <p:cNvSpPr/>
          <p:nvPr/>
        </p:nvSpPr>
        <p:spPr>
          <a:xfrm>
            <a:off x="10326691" y="2749742"/>
            <a:ext cx="101600" cy="952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37" name="Ovāls 36"/>
          <p:cNvSpPr/>
          <p:nvPr/>
        </p:nvSpPr>
        <p:spPr>
          <a:xfrm>
            <a:off x="8795494" y="3622785"/>
            <a:ext cx="101600" cy="1051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4351" y="145647"/>
            <a:ext cx="237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prstClr val="black"/>
                </a:solidFill>
              </a:rPr>
              <a:t>Dati uz 25.01.2021.</a:t>
            </a:r>
          </a:p>
        </p:txBody>
      </p:sp>
      <p:sp>
        <p:nvSpPr>
          <p:cNvPr id="82" name="Taisnstūris 81"/>
          <p:cNvSpPr/>
          <p:nvPr/>
        </p:nvSpPr>
        <p:spPr>
          <a:xfrm>
            <a:off x="3983807" y="1750492"/>
            <a:ext cx="522610" cy="1907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800" dirty="0">
                <a:solidFill>
                  <a:prstClr val="black"/>
                </a:solidFill>
              </a:rPr>
              <a:t>RAKUS</a:t>
            </a:r>
          </a:p>
        </p:txBody>
      </p:sp>
      <p:sp>
        <p:nvSpPr>
          <p:cNvPr id="12" name="Taisnstūris 11"/>
          <p:cNvSpPr/>
          <p:nvPr/>
        </p:nvSpPr>
        <p:spPr>
          <a:xfrm>
            <a:off x="1466981" y="2207148"/>
            <a:ext cx="835140" cy="183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27(3/24)</a:t>
            </a:r>
          </a:p>
        </p:txBody>
      </p:sp>
      <p:sp>
        <p:nvSpPr>
          <p:cNvPr id="77" name="Taisnstūris 76"/>
          <p:cNvSpPr/>
          <p:nvPr/>
        </p:nvSpPr>
        <p:spPr>
          <a:xfrm>
            <a:off x="875302" y="4513178"/>
            <a:ext cx="853499" cy="224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64(6/58)</a:t>
            </a:r>
          </a:p>
        </p:txBody>
      </p:sp>
      <p:sp>
        <p:nvSpPr>
          <p:cNvPr id="83" name="Taisnstūris 82"/>
          <p:cNvSpPr/>
          <p:nvPr/>
        </p:nvSpPr>
        <p:spPr>
          <a:xfrm>
            <a:off x="63970" y="5660844"/>
            <a:ext cx="7400925" cy="336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prstClr val="white"/>
                </a:solidFill>
              </a:rPr>
              <a:t>Covid-19 </a:t>
            </a:r>
            <a:r>
              <a:rPr lang="lv-LV" sz="1600" dirty="0" err="1">
                <a:solidFill>
                  <a:prstClr val="white"/>
                </a:solidFill>
              </a:rPr>
              <a:t>stacionētie</a:t>
            </a:r>
            <a:r>
              <a:rPr lang="lv-LV" sz="1600" dirty="0">
                <a:solidFill>
                  <a:prstClr val="white"/>
                </a:solidFill>
              </a:rPr>
              <a:t> pacienti (smaga slimības gaita / vidēji smaga slimības gaita)</a:t>
            </a:r>
          </a:p>
        </p:txBody>
      </p:sp>
      <p:sp>
        <p:nvSpPr>
          <p:cNvPr id="84" name="Taisnstūris 83"/>
          <p:cNvSpPr/>
          <p:nvPr/>
        </p:nvSpPr>
        <p:spPr>
          <a:xfrm>
            <a:off x="63970" y="5994267"/>
            <a:ext cx="7400924" cy="336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prstClr val="white"/>
                </a:solidFill>
              </a:rPr>
              <a:t>Darbinieki prombūtnē  (Saslimuši ar </a:t>
            </a:r>
            <a:r>
              <a:rPr lang="lv-LV" sz="1600" dirty="0" err="1">
                <a:solidFill>
                  <a:prstClr val="white"/>
                </a:solidFill>
              </a:rPr>
              <a:t>Coivd-19</a:t>
            </a:r>
            <a:r>
              <a:rPr lang="lv-LV" sz="1600" dirty="0">
                <a:solidFill>
                  <a:prstClr val="white"/>
                </a:solidFill>
              </a:rPr>
              <a:t>/ Kontaktpersonas / </a:t>
            </a:r>
            <a:r>
              <a:rPr lang="lv-LV" sz="1600" dirty="0" err="1">
                <a:solidFill>
                  <a:prstClr val="white"/>
                </a:solidFill>
              </a:rPr>
              <a:t>Pašizolācijā</a:t>
            </a:r>
            <a:r>
              <a:rPr lang="lv-LV" sz="1600" dirty="0">
                <a:solidFill>
                  <a:prstClr val="white"/>
                </a:solidFill>
              </a:rPr>
              <a:t>) </a:t>
            </a:r>
          </a:p>
        </p:txBody>
      </p:sp>
      <p:sp>
        <p:nvSpPr>
          <p:cNvPr id="85" name="Taisnstūris 84"/>
          <p:cNvSpPr/>
          <p:nvPr/>
        </p:nvSpPr>
        <p:spPr>
          <a:xfrm>
            <a:off x="882705" y="4728811"/>
            <a:ext cx="853499" cy="2313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>
                <a:solidFill>
                  <a:prstClr val="white"/>
                </a:solidFill>
              </a:rPr>
              <a:t>75(73/2/0)</a:t>
            </a:r>
            <a:endParaRPr lang="lv-LV" sz="900" dirty="0">
              <a:solidFill>
                <a:prstClr val="white"/>
              </a:solidFill>
            </a:endParaRPr>
          </a:p>
        </p:txBody>
      </p:sp>
      <p:sp>
        <p:nvSpPr>
          <p:cNvPr id="15" name="Taisnstūris 14"/>
          <p:cNvSpPr/>
          <p:nvPr/>
        </p:nvSpPr>
        <p:spPr>
          <a:xfrm>
            <a:off x="63970" y="6353299"/>
            <a:ext cx="7400924" cy="29464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prstClr val="white"/>
                </a:solidFill>
              </a:rPr>
              <a:t>SV / nodaļa, kuras darbs traucēts, kavēts</a:t>
            </a:r>
          </a:p>
        </p:txBody>
      </p:sp>
      <p:sp>
        <p:nvSpPr>
          <p:cNvPr id="87" name="Taisnstūris 86"/>
          <p:cNvSpPr/>
          <p:nvPr/>
        </p:nvSpPr>
        <p:spPr>
          <a:xfrm>
            <a:off x="7699861" y="1556142"/>
            <a:ext cx="1037689" cy="220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61(4/57)</a:t>
            </a:r>
          </a:p>
        </p:txBody>
      </p:sp>
      <p:sp>
        <p:nvSpPr>
          <p:cNvPr id="88" name="Taisnstūris 87"/>
          <p:cNvSpPr/>
          <p:nvPr/>
        </p:nvSpPr>
        <p:spPr>
          <a:xfrm>
            <a:off x="7702550" y="1764433"/>
            <a:ext cx="1037689" cy="219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11(9/2/0)</a:t>
            </a:r>
          </a:p>
        </p:txBody>
      </p:sp>
      <p:sp>
        <p:nvSpPr>
          <p:cNvPr id="90" name="Taisnstūris 89"/>
          <p:cNvSpPr/>
          <p:nvPr/>
        </p:nvSpPr>
        <p:spPr>
          <a:xfrm>
            <a:off x="8452414" y="6363642"/>
            <a:ext cx="1124661" cy="205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124(13/111)</a:t>
            </a:r>
          </a:p>
        </p:txBody>
      </p:sp>
      <p:sp>
        <p:nvSpPr>
          <p:cNvPr id="91" name="Taisnstūris 90"/>
          <p:cNvSpPr/>
          <p:nvPr/>
        </p:nvSpPr>
        <p:spPr>
          <a:xfrm>
            <a:off x="8452414" y="6578882"/>
            <a:ext cx="1124661" cy="2373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75(72/3/0)</a:t>
            </a:r>
          </a:p>
        </p:txBody>
      </p:sp>
      <p:sp>
        <p:nvSpPr>
          <p:cNvPr id="92" name="Taisnstūris 91"/>
          <p:cNvSpPr/>
          <p:nvPr/>
        </p:nvSpPr>
        <p:spPr>
          <a:xfrm>
            <a:off x="8648258" y="3796571"/>
            <a:ext cx="879774" cy="1712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7(6/1/0)</a:t>
            </a:r>
          </a:p>
        </p:txBody>
      </p:sp>
      <p:sp>
        <p:nvSpPr>
          <p:cNvPr id="96" name="Taisnstūris 95"/>
          <p:cNvSpPr/>
          <p:nvPr/>
        </p:nvSpPr>
        <p:spPr>
          <a:xfrm>
            <a:off x="9827046" y="4427177"/>
            <a:ext cx="781051" cy="231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52(3/49)</a:t>
            </a:r>
          </a:p>
        </p:txBody>
      </p:sp>
      <p:sp>
        <p:nvSpPr>
          <p:cNvPr id="97" name="Taisnstūris 96"/>
          <p:cNvSpPr/>
          <p:nvPr/>
        </p:nvSpPr>
        <p:spPr>
          <a:xfrm>
            <a:off x="9827046" y="4622473"/>
            <a:ext cx="781050" cy="2220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27(17/10/0)</a:t>
            </a:r>
          </a:p>
        </p:txBody>
      </p:sp>
      <p:sp>
        <p:nvSpPr>
          <p:cNvPr id="99" name="Taisnstūris 98"/>
          <p:cNvSpPr/>
          <p:nvPr/>
        </p:nvSpPr>
        <p:spPr>
          <a:xfrm>
            <a:off x="4405585" y="1645523"/>
            <a:ext cx="901327" cy="200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317(29/288)</a:t>
            </a:r>
          </a:p>
        </p:txBody>
      </p:sp>
      <p:sp>
        <p:nvSpPr>
          <p:cNvPr id="100" name="Taisnstūris 99"/>
          <p:cNvSpPr/>
          <p:nvPr/>
        </p:nvSpPr>
        <p:spPr>
          <a:xfrm>
            <a:off x="4410708" y="1840769"/>
            <a:ext cx="896204" cy="286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145(131/12/2)</a:t>
            </a:r>
          </a:p>
        </p:txBody>
      </p:sp>
      <p:sp>
        <p:nvSpPr>
          <p:cNvPr id="101" name="Taisnstūris 100"/>
          <p:cNvSpPr/>
          <p:nvPr/>
        </p:nvSpPr>
        <p:spPr>
          <a:xfrm>
            <a:off x="3945108" y="2732793"/>
            <a:ext cx="522610" cy="1643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800" dirty="0">
                <a:solidFill>
                  <a:prstClr val="black"/>
                </a:solidFill>
              </a:rPr>
              <a:t>BKUS</a:t>
            </a:r>
          </a:p>
        </p:txBody>
      </p:sp>
      <p:sp>
        <p:nvSpPr>
          <p:cNvPr id="102" name="Taisnstūris 101"/>
          <p:cNvSpPr/>
          <p:nvPr/>
        </p:nvSpPr>
        <p:spPr>
          <a:xfrm>
            <a:off x="3945108" y="1230530"/>
            <a:ext cx="539402" cy="2132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800" dirty="0">
                <a:solidFill>
                  <a:prstClr val="black"/>
                </a:solidFill>
              </a:rPr>
              <a:t>PSKUS</a:t>
            </a:r>
          </a:p>
        </p:txBody>
      </p:sp>
      <p:sp>
        <p:nvSpPr>
          <p:cNvPr id="103" name="Taisnstūris 102"/>
          <p:cNvSpPr/>
          <p:nvPr/>
        </p:nvSpPr>
        <p:spPr>
          <a:xfrm>
            <a:off x="4405585" y="1139023"/>
            <a:ext cx="901328" cy="328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160(35/125)</a:t>
            </a:r>
          </a:p>
        </p:txBody>
      </p:sp>
      <p:sp>
        <p:nvSpPr>
          <p:cNvPr id="52" name="Taisnstūris 51"/>
          <p:cNvSpPr/>
          <p:nvPr/>
        </p:nvSpPr>
        <p:spPr>
          <a:xfrm>
            <a:off x="4410708" y="1381881"/>
            <a:ext cx="896204" cy="246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145(132/11/2)</a:t>
            </a:r>
          </a:p>
        </p:txBody>
      </p:sp>
      <p:sp>
        <p:nvSpPr>
          <p:cNvPr id="53" name="Taisnstūris 52"/>
          <p:cNvSpPr/>
          <p:nvPr/>
        </p:nvSpPr>
        <p:spPr>
          <a:xfrm>
            <a:off x="6555814" y="4200525"/>
            <a:ext cx="696108" cy="1967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5(5/0/0)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970" y="76752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solidFill>
                  <a:prstClr val="black"/>
                </a:solidFill>
              </a:rPr>
              <a:t>Covid-19 slimnīcās</a:t>
            </a:r>
          </a:p>
        </p:txBody>
      </p:sp>
      <p:sp>
        <p:nvSpPr>
          <p:cNvPr id="56" name="Taisnstūris 99"/>
          <p:cNvSpPr/>
          <p:nvPr/>
        </p:nvSpPr>
        <p:spPr>
          <a:xfrm>
            <a:off x="4405585" y="2788236"/>
            <a:ext cx="906997" cy="2169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39(27/12/0)</a:t>
            </a:r>
          </a:p>
        </p:txBody>
      </p:sp>
      <p:sp>
        <p:nvSpPr>
          <p:cNvPr id="61" name="Taisnstūris 99"/>
          <p:cNvSpPr/>
          <p:nvPr/>
        </p:nvSpPr>
        <p:spPr>
          <a:xfrm>
            <a:off x="10207823" y="2995430"/>
            <a:ext cx="788378" cy="206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7(5/2/0)</a:t>
            </a:r>
          </a:p>
        </p:txBody>
      </p:sp>
      <p:sp>
        <p:nvSpPr>
          <p:cNvPr id="63" name="Taisnstūris 84"/>
          <p:cNvSpPr/>
          <p:nvPr/>
        </p:nvSpPr>
        <p:spPr>
          <a:xfrm>
            <a:off x="1466981" y="2392474"/>
            <a:ext cx="835140" cy="1759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20(16/4/0)</a:t>
            </a:r>
          </a:p>
        </p:txBody>
      </p:sp>
      <p:sp>
        <p:nvSpPr>
          <p:cNvPr id="65" name="Taisnstūris 99"/>
          <p:cNvSpPr/>
          <p:nvPr/>
        </p:nvSpPr>
        <p:spPr>
          <a:xfrm>
            <a:off x="7333162" y="2528073"/>
            <a:ext cx="888232" cy="181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1(8/3/0)</a:t>
            </a:r>
          </a:p>
        </p:txBody>
      </p:sp>
      <p:sp>
        <p:nvSpPr>
          <p:cNvPr id="67" name="Taisnstūris 52"/>
          <p:cNvSpPr/>
          <p:nvPr/>
        </p:nvSpPr>
        <p:spPr>
          <a:xfrm>
            <a:off x="9471908" y="5223438"/>
            <a:ext cx="905583" cy="2028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21(13/7/0)</a:t>
            </a:r>
          </a:p>
        </p:txBody>
      </p:sp>
      <p:sp>
        <p:nvSpPr>
          <p:cNvPr id="72" name="Taisnstūris 99"/>
          <p:cNvSpPr/>
          <p:nvPr/>
        </p:nvSpPr>
        <p:spPr>
          <a:xfrm>
            <a:off x="4033270" y="4562414"/>
            <a:ext cx="750412" cy="2249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>
                <a:solidFill>
                  <a:prstClr val="white"/>
                </a:solidFill>
              </a:rPr>
              <a:t>8(4/4/0)</a:t>
            </a:r>
            <a:endParaRPr lang="lv-LV" sz="900" dirty="0">
              <a:solidFill>
                <a:prstClr val="white"/>
              </a:solidFill>
            </a:endParaRPr>
          </a:p>
        </p:txBody>
      </p:sp>
      <p:sp>
        <p:nvSpPr>
          <p:cNvPr id="73" name="Taisnstūris 99"/>
          <p:cNvSpPr/>
          <p:nvPr/>
        </p:nvSpPr>
        <p:spPr>
          <a:xfrm>
            <a:off x="6007712" y="3493177"/>
            <a:ext cx="870703" cy="2347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15(15/0/0)</a:t>
            </a:r>
          </a:p>
        </p:txBody>
      </p:sp>
      <p:sp>
        <p:nvSpPr>
          <p:cNvPr id="74" name="Taisnstūris 99"/>
          <p:cNvSpPr/>
          <p:nvPr/>
        </p:nvSpPr>
        <p:spPr>
          <a:xfrm>
            <a:off x="2291327" y="3480248"/>
            <a:ext cx="739799" cy="2249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4(2/2/0)</a:t>
            </a:r>
          </a:p>
        </p:txBody>
      </p:sp>
      <p:sp>
        <p:nvSpPr>
          <p:cNvPr id="75" name="Taisnstūris 99"/>
          <p:cNvSpPr/>
          <p:nvPr/>
        </p:nvSpPr>
        <p:spPr>
          <a:xfrm>
            <a:off x="3334880" y="3712628"/>
            <a:ext cx="896321" cy="2587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6(4/2/0)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86164" y="2255633"/>
            <a:ext cx="534570" cy="155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prstClr val="black"/>
                </a:solidFill>
              </a:rPr>
              <a:t>TOS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1255" y="2354375"/>
            <a:ext cx="901328" cy="2520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21(17/4/0)</a:t>
            </a:r>
          </a:p>
        </p:txBody>
      </p:sp>
      <p:sp>
        <p:nvSpPr>
          <p:cNvPr id="39" name="Rectangle 38"/>
          <p:cNvSpPr/>
          <p:nvPr/>
        </p:nvSpPr>
        <p:spPr>
          <a:xfrm rot="10800000" flipV="1">
            <a:off x="3956247" y="781946"/>
            <a:ext cx="594404" cy="1882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prstClr val="black"/>
                </a:solidFill>
              </a:rPr>
              <a:t>RPNC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05584" y="610395"/>
            <a:ext cx="901327" cy="299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12(0/12)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10179" y="863614"/>
            <a:ext cx="896733" cy="2754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39(34/5/0)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040118" y="1276624"/>
            <a:ext cx="785753" cy="2130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22(18/4/0)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18717" y="6651785"/>
            <a:ext cx="1046799" cy="2062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47(41/6/0)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5027" y="2973550"/>
            <a:ext cx="662686" cy="2072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2(2/0/0)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43" y="4867520"/>
            <a:ext cx="1158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099694" y="4230831"/>
            <a:ext cx="969957" cy="2295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50" dirty="0">
                <a:solidFill>
                  <a:prstClr val="white"/>
                </a:solidFill>
              </a:rPr>
              <a:t>77(77/0/0)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74" y="3201837"/>
            <a:ext cx="109537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4539901" y="3452904"/>
            <a:ext cx="825399" cy="2353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>
                <a:solidFill>
                  <a:prstClr val="white"/>
                </a:solidFill>
              </a:rPr>
              <a:t>31(28/3/0)</a:t>
            </a:r>
            <a:endParaRPr lang="lv-LV" sz="900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7798" y="922145"/>
            <a:ext cx="1174254" cy="2568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dirty="0" err="1">
                <a:solidFill>
                  <a:prstClr val="black"/>
                </a:solidFill>
              </a:rPr>
              <a:t>Rīgas</a:t>
            </a:r>
            <a:r>
              <a:rPr lang="en-GB" sz="800" dirty="0">
                <a:solidFill>
                  <a:prstClr val="black"/>
                </a:solidFill>
              </a:rPr>
              <a:t> 2, </a:t>
            </a:r>
            <a:r>
              <a:rPr lang="en-GB" sz="800" dirty="0" err="1">
                <a:solidFill>
                  <a:prstClr val="black"/>
                </a:solidFill>
              </a:rPr>
              <a:t>slimnīca</a:t>
            </a:r>
            <a:r>
              <a:rPr lang="en-GB" sz="800" dirty="0">
                <a:solidFill>
                  <a:prstClr val="black"/>
                </a:solidFill>
              </a:rPr>
              <a:t> 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7799" y="1353979"/>
            <a:ext cx="1181656" cy="2462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>
                <a:solidFill>
                  <a:prstClr val="white"/>
                </a:solidFill>
              </a:rPr>
              <a:t>21(16/5/0)</a:t>
            </a:r>
            <a:endParaRPr lang="lv-LV" sz="900" dirty="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7797" y="421729"/>
            <a:ext cx="1161215" cy="2295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dirty="0" err="1">
                <a:solidFill>
                  <a:prstClr val="black"/>
                </a:solidFill>
              </a:rPr>
              <a:t>Rīgas</a:t>
            </a:r>
            <a:r>
              <a:rPr lang="en-GB" sz="800" dirty="0">
                <a:solidFill>
                  <a:prstClr val="black"/>
                </a:solidFill>
              </a:rPr>
              <a:t> </a:t>
            </a:r>
            <a:r>
              <a:rPr lang="en-GB" sz="800" dirty="0" err="1">
                <a:solidFill>
                  <a:prstClr val="black"/>
                </a:solidFill>
              </a:rPr>
              <a:t>dzemdību</a:t>
            </a:r>
            <a:r>
              <a:rPr lang="en-GB" sz="800" dirty="0">
                <a:solidFill>
                  <a:prstClr val="black"/>
                </a:solidFill>
              </a:rPr>
              <a:t> </a:t>
            </a:r>
            <a:r>
              <a:rPr lang="en-GB" sz="800" dirty="0" err="1">
                <a:solidFill>
                  <a:prstClr val="black"/>
                </a:solidFill>
              </a:rPr>
              <a:t>nams</a:t>
            </a:r>
            <a:r>
              <a:rPr lang="en-GB" sz="800" dirty="0">
                <a:solidFill>
                  <a:prstClr val="black"/>
                </a:solidFill>
              </a:rPr>
              <a:t> </a:t>
            </a:r>
            <a:endParaRPr lang="lv-LV" sz="800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7798" y="651239"/>
            <a:ext cx="1168048" cy="2500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solidFill>
                  <a:prstClr val="white"/>
                </a:solidFill>
              </a:rPr>
              <a:t>2(1/1/0)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7404" y="4186720"/>
            <a:ext cx="112557" cy="10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6" y="5591744"/>
            <a:ext cx="126102" cy="11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8153400" y="5829062"/>
            <a:ext cx="1038593" cy="168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>
                <a:solidFill>
                  <a:prstClr val="white"/>
                </a:solidFill>
              </a:rPr>
              <a:t>40(35/0/5)</a:t>
            </a:r>
            <a:endParaRPr lang="lv-LV" sz="1000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92386" y="2009020"/>
            <a:ext cx="886029" cy="2368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15(11/4/0)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33040" y="4708525"/>
            <a:ext cx="1031343" cy="1632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solidFill>
                  <a:prstClr val="white"/>
                </a:solidFill>
              </a:rPr>
              <a:t>69(64/5/0)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530849" y="5183438"/>
            <a:ext cx="775257" cy="1910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1(1/0/0)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098108" y="4021604"/>
            <a:ext cx="971543" cy="226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49(0/49)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59" y="2565206"/>
            <a:ext cx="156822" cy="14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Ovāls 93"/>
          <p:cNvSpPr/>
          <p:nvPr/>
        </p:nvSpPr>
        <p:spPr>
          <a:xfrm>
            <a:off x="6668944" y="2813767"/>
            <a:ext cx="90221" cy="1069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95" name="Ovāls 94"/>
          <p:cNvSpPr/>
          <p:nvPr/>
        </p:nvSpPr>
        <p:spPr>
          <a:xfrm>
            <a:off x="6443063" y="1814850"/>
            <a:ext cx="122156" cy="13367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9678" y="1604129"/>
            <a:ext cx="1098242" cy="3207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800" dirty="0">
                <a:solidFill>
                  <a:prstClr val="black"/>
                </a:solidFill>
              </a:rPr>
              <a:t>Vaivaru rehabilitācijas centrs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9678" y="1921785"/>
            <a:ext cx="1098241" cy="2853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18(12/6/0)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118717" y="6162525"/>
            <a:ext cx="1046799" cy="336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prstClr val="black"/>
                </a:solidFill>
              </a:rPr>
              <a:t>Daugavpils </a:t>
            </a:r>
            <a:r>
              <a:rPr lang="en-GB" sz="800" dirty="0" err="1">
                <a:solidFill>
                  <a:prstClr val="black"/>
                </a:solidFill>
              </a:rPr>
              <a:t>psihneiroloģiskā</a:t>
            </a:r>
            <a:r>
              <a:rPr lang="en-GB" sz="800" dirty="0">
                <a:solidFill>
                  <a:prstClr val="black"/>
                </a:solidFill>
              </a:rPr>
              <a:t> </a:t>
            </a:r>
            <a:r>
              <a:rPr lang="en-GB" sz="800" dirty="0" err="1">
                <a:solidFill>
                  <a:prstClr val="black"/>
                </a:solidFill>
              </a:rPr>
              <a:t>slimnīca</a:t>
            </a:r>
            <a:endParaRPr lang="lv-LV" sz="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05" y="1436512"/>
            <a:ext cx="127665" cy="11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4411255" y="2615255"/>
            <a:ext cx="901327" cy="191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1(0/1)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036433" y="1089383"/>
            <a:ext cx="789438" cy="187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25(0/25)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27798" y="1187661"/>
            <a:ext cx="1181656" cy="22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5(0/5)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1118717" y="6486579"/>
            <a:ext cx="1046799" cy="165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33(0/33)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12752" y="3395409"/>
            <a:ext cx="1098242" cy="194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dirty="0" err="1">
                <a:solidFill>
                  <a:prstClr val="black"/>
                </a:solidFill>
              </a:rPr>
              <a:t>Ģintermuža</a:t>
            </a:r>
            <a:endParaRPr lang="lv-LV" sz="900" dirty="0">
              <a:solidFill>
                <a:prstClr val="black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98504" y="3769958"/>
            <a:ext cx="1098242" cy="1930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800" dirty="0">
                <a:solidFill>
                  <a:prstClr val="white"/>
                </a:solidFill>
              </a:rPr>
              <a:t>58(53/5/0)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33147" y="4521779"/>
            <a:ext cx="1030217" cy="172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55(6/49)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347" y="6214746"/>
            <a:ext cx="115888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0377492" y="6032906"/>
            <a:ext cx="878549" cy="181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4(4/0/0)</a:t>
            </a:r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79" y="876047"/>
            <a:ext cx="115888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Rectangle 92"/>
          <p:cNvSpPr/>
          <p:nvPr/>
        </p:nvSpPr>
        <p:spPr>
          <a:xfrm>
            <a:off x="5702904" y="991934"/>
            <a:ext cx="772804" cy="2179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>
                <a:solidFill>
                  <a:prstClr val="white"/>
                </a:solidFill>
              </a:rPr>
              <a:t>7(4/3/0)</a:t>
            </a:r>
            <a:endParaRPr lang="lv-LV" sz="900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351" y="2682875"/>
            <a:ext cx="124324" cy="12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Rectangle 103"/>
          <p:cNvSpPr/>
          <p:nvPr/>
        </p:nvSpPr>
        <p:spPr>
          <a:xfrm>
            <a:off x="98504" y="3592734"/>
            <a:ext cx="1098242" cy="162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65(0/65)</a:t>
            </a:r>
          </a:p>
        </p:txBody>
      </p:sp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774" y="4344519"/>
            <a:ext cx="115888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Rectangle 107"/>
          <p:cNvSpPr/>
          <p:nvPr/>
        </p:nvSpPr>
        <p:spPr>
          <a:xfrm>
            <a:off x="11195662" y="4402448"/>
            <a:ext cx="892907" cy="2200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26(0/0/26)</a:t>
            </a: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831" y="1948579"/>
            <a:ext cx="128588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494" y="4986224"/>
            <a:ext cx="115888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Taisnstūris 109"/>
          <p:cNvSpPr/>
          <p:nvPr/>
        </p:nvSpPr>
        <p:spPr>
          <a:xfrm>
            <a:off x="8464678" y="5163345"/>
            <a:ext cx="864832" cy="211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18(18/0/0)</a:t>
            </a:r>
          </a:p>
        </p:txBody>
      </p:sp>
      <p:sp>
        <p:nvSpPr>
          <p:cNvPr id="112" name="Taisnstūris 111"/>
          <p:cNvSpPr/>
          <p:nvPr/>
        </p:nvSpPr>
        <p:spPr>
          <a:xfrm>
            <a:off x="6549283" y="4055410"/>
            <a:ext cx="702639" cy="171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800" dirty="0">
                <a:solidFill>
                  <a:prstClr val="white"/>
                </a:solidFill>
              </a:rPr>
              <a:t>12(0/12)</a:t>
            </a:r>
          </a:p>
        </p:txBody>
      </p:sp>
      <p:sp>
        <p:nvSpPr>
          <p:cNvPr id="113" name="Taisnstūris 112"/>
          <p:cNvSpPr/>
          <p:nvPr/>
        </p:nvSpPr>
        <p:spPr>
          <a:xfrm>
            <a:off x="10217571" y="2836153"/>
            <a:ext cx="778630" cy="169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24(1/23)</a:t>
            </a:r>
          </a:p>
        </p:txBody>
      </p:sp>
      <p:sp>
        <p:nvSpPr>
          <p:cNvPr id="58" name="Taisnstūris 57"/>
          <p:cNvSpPr/>
          <p:nvPr/>
        </p:nvSpPr>
        <p:spPr>
          <a:xfrm>
            <a:off x="109678" y="2143704"/>
            <a:ext cx="1101316" cy="2474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 4, un 6. nodaļa </a:t>
            </a:r>
          </a:p>
        </p:txBody>
      </p:sp>
      <p:sp>
        <p:nvSpPr>
          <p:cNvPr id="64" name="Taisnstūris 63"/>
          <p:cNvSpPr/>
          <p:nvPr/>
        </p:nvSpPr>
        <p:spPr>
          <a:xfrm>
            <a:off x="5530850" y="4986224"/>
            <a:ext cx="775257" cy="206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16(0/16)</a:t>
            </a:r>
          </a:p>
        </p:txBody>
      </p:sp>
      <p:sp>
        <p:nvSpPr>
          <p:cNvPr id="79" name="Taisnstūris 78"/>
          <p:cNvSpPr/>
          <p:nvPr/>
        </p:nvSpPr>
        <p:spPr>
          <a:xfrm>
            <a:off x="4038828" y="4346170"/>
            <a:ext cx="744854" cy="204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14(0/14)</a:t>
            </a:r>
          </a:p>
        </p:txBody>
      </p:sp>
      <p:sp>
        <p:nvSpPr>
          <p:cNvPr id="71" name="Taisnstūris 70"/>
          <p:cNvSpPr/>
          <p:nvPr/>
        </p:nvSpPr>
        <p:spPr>
          <a:xfrm>
            <a:off x="112561" y="2565206"/>
            <a:ext cx="1098433" cy="1477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black"/>
                </a:solidFill>
              </a:rPr>
              <a:t>Piejūras slimnīca</a:t>
            </a:r>
          </a:p>
        </p:txBody>
      </p:sp>
      <p:sp>
        <p:nvSpPr>
          <p:cNvPr id="98" name="Taisnstūris 97"/>
          <p:cNvSpPr/>
          <p:nvPr/>
        </p:nvSpPr>
        <p:spPr>
          <a:xfrm>
            <a:off x="107305" y="2880331"/>
            <a:ext cx="1103689" cy="218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5(5/0/0)</a:t>
            </a:r>
          </a:p>
        </p:txBody>
      </p:sp>
      <p:sp>
        <p:nvSpPr>
          <p:cNvPr id="115" name="Taisnstūris 114"/>
          <p:cNvSpPr/>
          <p:nvPr/>
        </p:nvSpPr>
        <p:spPr>
          <a:xfrm>
            <a:off x="10377492" y="5887464"/>
            <a:ext cx="878550" cy="145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3(0/3)</a:t>
            </a:r>
          </a:p>
        </p:txBody>
      </p:sp>
      <p:sp>
        <p:nvSpPr>
          <p:cNvPr id="116" name="Taisnstūris 115"/>
          <p:cNvSpPr/>
          <p:nvPr/>
        </p:nvSpPr>
        <p:spPr>
          <a:xfrm>
            <a:off x="11195662" y="4200525"/>
            <a:ext cx="892907" cy="201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>
                <a:solidFill>
                  <a:prstClr val="white"/>
                </a:solidFill>
              </a:rPr>
              <a:t>27(0/27)</a:t>
            </a:r>
            <a:endParaRPr lang="lv-LV" sz="900" dirty="0">
              <a:solidFill>
                <a:prstClr val="white"/>
              </a:solidFill>
            </a:endParaRPr>
          </a:p>
        </p:txBody>
      </p:sp>
      <p:sp>
        <p:nvSpPr>
          <p:cNvPr id="2" name="Taisnstūris 1"/>
          <p:cNvSpPr/>
          <p:nvPr/>
        </p:nvSpPr>
        <p:spPr>
          <a:xfrm>
            <a:off x="109678" y="2737973"/>
            <a:ext cx="1101316" cy="158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4(0/4)</a:t>
            </a:r>
          </a:p>
        </p:txBody>
      </p:sp>
      <p:sp>
        <p:nvSpPr>
          <p:cNvPr id="117" name="Taisnstūris 116"/>
          <p:cNvSpPr/>
          <p:nvPr/>
        </p:nvSpPr>
        <p:spPr>
          <a:xfrm>
            <a:off x="8153400" y="5661617"/>
            <a:ext cx="1038593" cy="16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1(0/1)</a:t>
            </a:r>
          </a:p>
        </p:txBody>
      </p:sp>
      <p:sp>
        <p:nvSpPr>
          <p:cNvPr id="105" name="Taisnstūris 104"/>
          <p:cNvSpPr/>
          <p:nvPr/>
        </p:nvSpPr>
        <p:spPr>
          <a:xfrm>
            <a:off x="10120809" y="2091316"/>
            <a:ext cx="1035703" cy="5477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800" dirty="0">
                <a:solidFill>
                  <a:prstClr val="white"/>
                </a:solidFill>
              </a:rPr>
              <a:t>Netiek uzņemti internā profila un neiroloģijas pacienti</a:t>
            </a:r>
          </a:p>
          <a:p>
            <a:pPr algn="ctr"/>
            <a:r>
              <a:rPr lang="lv-LV" sz="800" dirty="0">
                <a:solidFill>
                  <a:prstClr val="white"/>
                </a:solidFill>
              </a:rPr>
              <a:t> 01.02.2021</a:t>
            </a:r>
          </a:p>
        </p:txBody>
      </p:sp>
      <p:sp>
        <p:nvSpPr>
          <p:cNvPr id="66" name="Taisnstūris 65"/>
          <p:cNvSpPr/>
          <p:nvPr/>
        </p:nvSpPr>
        <p:spPr>
          <a:xfrm>
            <a:off x="10120810" y="1890619"/>
            <a:ext cx="1042447" cy="1870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22(17/5/0)</a:t>
            </a:r>
          </a:p>
        </p:txBody>
      </p:sp>
      <p:sp>
        <p:nvSpPr>
          <p:cNvPr id="106" name="Taisnstūris 105"/>
          <p:cNvSpPr/>
          <p:nvPr/>
        </p:nvSpPr>
        <p:spPr>
          <a:xfrm>
            <a:off x="7033040" y="4857107"/>
            <a:ext cx="1018760" cy="3705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800" dirty="0">
                <a:solidFill>
                  <a:prstClr val="white"/>
                </a:solidFill>
              </a:rPr>
              <a:t>Traumatoloģijas nodaļa</a:t>
            </a:r>
          </a:p>
          <a:p>
            <a:pPr algn="ctr"/>
            <a:r>
              <a:rPr lang="lv-LV" sz="800" dirty="0">
                <a:solidFill>
                  <a:prstClr val="white"/>
                </a:solidFill>
              </a:rPr>
              <a:t>31.01.2021. </a:t>
            </a:r>
          </a:p>
        </p:txBody>
      </p:sp>
      <p:sp>
        <p:nvSpPr>
          <p:cNvPr id="45" name="Taisnstūris 44"/>
          <p:cNvSpPr/>
          <p:nvPr/>
        </p:nvSpPr>
        <p:spPr>
          <a:xfrm>
            <a:off x="9471908" y="5426307"/>
            <a:ext cx="898439" cy="3680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800" dirty="0">
                <a:solidFill>
                  <a:prstClr val="white"/>
                </a:solidFill>
              </a:rPr>
              <a:t>Netiek uzņemti dzemdību nodaļā pacienti.</a:t>
            </a:r>
          </a:p>
        </p:txBody>
      </p:sp>
      <p:sp>
        <p:nvSpPr>
          <p:cNvPr id="76" name="Taisnstūris 75"/>
          <p:cNvSpPr/>
          <p:nvPr/>
        </p:nvSpPr>
        <p:spPr>
          <a:xfrm>
            <a:off x="3334880" y="3513091"/>
            <a:ext cx="879929" cy="19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1(1/0)</a:t>
            </a:r>
          </a:p>
        </p:txBody>
      </p:sp>
      <p:sp>
        <p:nvSpPr>
          <p:cNvPr id="80" name="Taisnstūris 79"/>
          <p:cNvSpPr/>
          <p:nvPr/>
        </p:nvSpPr>
        <p:spPr>
          <a:xfrm>
            <a:off x="4405585" y="2127518"/>
            <a:ext cx="901328" cy="24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1(0/1)</a:t>
            </a:r>
          </a:p>
        </p:txBody>
      </p:sp>
      <p:sp>
        <p:nvSpPr>
          <p:cNvPr id="57" name="Taisnstūris 56"/>
          <p:cNvSpPr/>
          <p:nvPr/>
        </p:nvSpPr>
        <p:spPr>
          <a:xfrm>
            <a:off x="3052354" y="2796030"/>
            <a:ext cx="678854" cy="1477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1(1/0/0)</a:t>
            </a:r>
          </a:p>
        </p:txBody>
      </p:sp>
      <p:sp>
        <p:nvSpPr>
          <p:cNvPr id="3" name="Taisnstūris 2"/>
          <p:cNvSpPr/>
          <p:nvPr/>
        </p:nvSpPr>
        <p:spPr>
          <a:xfrm>
            <a:off x="10207823" y="3205372"/>
            <a:ext cx="788378" cy="3652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 Nedarbojas CT</a:t>
            </a:r>
          </a:p>
        </p:txBody>
      </p:sp>
      <p:sp>
        <p:nvSpPr>
          <p:cNvPr id="118" name="Taisnstūris 117"/>
          <p:cNvSpPr/>
          <p:nvPr/>
        </p:nvSpPr>
        <p:spPr>
          <a:xfrm>
            <a:off x="2645245" y="4385509"/>
            <a:ext cx="746536" cy="222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solidFill>
                  <a:prstClr val="white"/>
                </a:solidFill>
              </a:rPr>
              <a:t>3(0/3/0)</a:t>
            </a:r>
          </a:p>
        </p:txBody>
      </p:sp>
      <p:sp>
        <p:nvSpPr>
          <p:cNvPr id="123" name="Ovāls 122"/>
          <p:cNvSpPr/>
          <p:nvPr/>
        </p:nvSpPr>
        <p:spPr>
          <a:xfrm>
            <a:off x="5514560" y="3195108"/>
            <a:ext cx="101600" cy="952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dirty="0">
                <a:solidFill>
                  <a:prstClr val="white"/>
                </a:solidFill>
              </a:rPr>
              <a:t>Darbinieki prombūtnē NMP slimnīcās  </a:t>
            </a:r>
            <a:br>
              <a:rPr lang="lv-LV" sz="3200" dirty="0">
                <a:solidFill>
                  <a:prstClr val="white"/>
                </a:solidFill>
              </a:rPr>
            </a:br>
            <a:r>
              <a:rPr lang="lv-LV" sz="3200" dirty="0">
                <a:solidFill>
                  <a:prstClr val="white"/>
                </a:solidFill>
              </a:rPr>
              <a:t>(Saslimuši ar </a:t>
            </a:r>
            <a:r>
              <a:rPr lang="lv-LV" sz="3200" dirty="0" err="1">
                <a:solidFill>
                  <a:prstClr val="white"/>
                </a:solidFill>
              </a:rPr>
              <a:t>Coivd-19</a:t>
            </a:r>
            <a:r>
              <a:rPr lang="lv-LV" sz="3200" dirty="0">
                <a:solidFill>
                  <a:prstClr val="white"/>
                </a:solidFill>
              </a:rPr>
              <a:t>/ Kontaktpersonas / </a:t>
            </a:r>
            <a:r>
              <a:rPr lang="lv-LV" sz="3200" dirty="0" err="1">
                <a:solidFill>
                  <a:prstClr val="white"/>
                </a:solidFill>
              </a:rPr>
              <a:t>Pašizolācijā</a:t>
            </a:r>
            <a:r>
              <a:rPr lang="lv-LV" sz="3200" dirty="0">
                <a:solidFill>
                  <a:prstClr val="white"/>
                </a:solidFill>
              </a:rPr>
              <a:t>)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9641202" y="1602099"/>
            <a:ext cx="237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prstClr val="black"/>
                </a:solidFill>
              </a:rPr>
              <a:t>Dati uz 25.01.2021.</a:t>
            </a: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753821"/>
              </p:ext>
            </p:extLst>
          </p:nvPr>
        </p:nvGraphicFramePr>
        <p:xfrm>
          <a:off x="232304" y="1612258"/>
          <a:ext cx="11671829" cy="499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57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title"/>
          </p:nvPr>
        </p:nvSpPr>
        <p:spPr>
          <a:xfrm>
            <a:off x="838200" y="80952"/>
            <a:ext cx="10515600" cy="68901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N</a:t>
            </a:r>
            <a:r>
              <a:rPr lang="lv-LV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eatliekamās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medicīniskās palīdzības </a:t>
            </a:r>
            <a:r>
              <a:rPr lang="lv-LV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slimnīc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kopējā gultu 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noslodze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Gultu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noslodzes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3 universitātes, 7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reģionālajām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11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lokālajām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stacionārajām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ārstniecības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iestādēm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(nav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iekļautas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specalizētās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1.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līmeņa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stacionārās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ārstniecības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iestādes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CDF786-B223-4D2D-AD82-74184A617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3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5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4.xml><?xml version="1.0" encoding="utf-8"?>
<a:theme xmlns:a="http://schemas.openxmlformats.org/drawingml/2006/main" name="6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5.xml><?xml version="1.0" encoding="utf-8"?>
<a:theme xmlns:a="http://schemas.openxmlformats.org/drawingml/2006/main" name="2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6.xml><?xml version="1.0" encoding="utf-8"?>
<a:theme xmlns:a="http://schemas.openxmlformats.org/drawingml/2006/main" name="4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7.xml><?xml version="1.0" encoding="utf-8"?>
<a:theme xmlns:a="http://schemas.openxmlformats.org/drawingml/2006/main" name="1_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Iestād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Iestād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estād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24105</TotalTime>
  <Words>1130</Words>
  <Application>Microsoft Office PowerPoint</Application>
  <PresentationFormat>Widescreen</PresentationFormat>
  <Paragraphs>319</Paragraphs>
  <Slides>18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Franklin Gothic Medium</vt:lpstr>
      <vt:lpstr>Times New Roman</vt:lpstr>
      <vt:lpstr>Medical Health 16x9</vt:lpstr>
      <vt:lpstr>3_Medical Health 16x9</vt:lpstr>
      <vt:lpstr>5_Medical Health 16x9</vt:lpstr>
      <vt:lpstr>6_Medical Health 16x9</vt:lpstr>
      <vt:lpstr>2_Medical Health 16x9</vt:lpstr>
      <vt:lpstr>4_Medical Health 16x9</vt:lpstr>
      <vt:lpstr>1_Office dizains</vt:lpstr>
      <vt:lpstr>1_Medical Health 16x9</vt:lpstr>
      <vt:lpstr>Ziņojums:  Krīzes vadības padomes sēde 26.01.2021</vt:lpstr>
      <vt:lpstr>Situācijas raksturojums: 2020.gada decembris – 2021.gada janvāris</vt:lpstr>
      <vt:lpstr>Universitātes un reģionālo slimnīcu Covid-19  pacientiem paredzēto gultu noslodze * Gultas, ka paredzētas gan vidēji smagu, gan smagu Covid-19 pacientu ārstēšanai un aprūpei</vt:lpstr>
      <vt:lpstr>NMP slimnīcas, kurās ir traucēta / ierobežota NMP palīdzas sniegšana atsevišķos profilos</vt:lpstr>
      <vt:lpstr>PowerPoint Presentation</vt:lpstr>
      <vt:lpstr>PowerPoint Presentation</vt:lpstr>
      <vt:lpstr>PowerPoint Presentation</vt:lpstr>
      <vt:lpstr>Darbinieki prombūtnē NMP slimnīcās   (Saslimuši ar Coivd-19/ Kontaktpersonas / Pašizolācijā)</vt:lpstr>
      <vt:lpstr>21 Neatliekamās medicīniskās palīdzības slimnīcas kopējā gultu noslodze * Gultu noslodzes dati par 3 universitātes, 7 reģionālajām un 11 lokālajām stacionārajām ārstniecības iestādēm (nav iekļautas specalizētās un 1. līmeņa stacionārās ārstniecības iestādes) </vt:lpstr>
      <vt:lpstr>21 Neatliekamās medicīniskās palīdzības slimnīcas intensīvās terapijas (1., 2., 3. līmeņa) gultu noslodze * Kopskaitā iekļautas reanimācijas/ intensīvās terapijas gultas pieaugušajiem un bērniem</vt:lpstr>
      <vt:lpstr>Covid-19 pacientiem paredzēto gultu noslodze  * Gultas, ka paredzētas gan vidēji smagu, gan smagu Covid-19 pacientu ārstēšanai un aprūpei (2 Universitātes, 7 Reģionālās, 2 Lokālās un 3 Pirmā līmeņa slimnīcas) ** Nav iekļautas BKUS bērniem paredzētās Covid-19 gultas </vt:lpstr>
      <vt:lpstr>Neatliekamās medicīniskās palīdzības dienesta  operatīvās vadības centrā ienākošo zvanu skaits </vt:lpstr>
      <vt:lpstr>Neatliekamās medicīniskās palīdzības dienesta  brigāžu izpildīto izsaukumu skaits</vt:lpstr>
      <vt:lpstr>Neatliekamās medicīniskās palīdzības dienesta brigāžu izpildīto izsaukumu (elpceļu infekcijas/Covid-19) skaits un pacientu nogādāšana stacionārā</vt:lpstr>
      <vt:lpstr>IAL nodrošinājums un IAL rezerves slimnīcās (22.01.) </vt:lpstr>
      <vt:lpstr>Respiratoru FFP2 un FFP3 kopskaits 31 Neatliekamās medicīniskās palīdzības slimnīcā</vt:lpstr>
      <vt:lpstr>Ķirurģisko masku kopskaits 31 Neatliekamās medicīniskās palīdzības slimnīcā</vt:lpstr>
      <vt:lpstr>Ķermeņa aizsarglīdzekļu kopskaits 31 Neatliekamās medicīniskās palīdzības slimnīcā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Liene Cipule</dc:creator>
  <cp:lastModifiedBy>Guna Jermacāne</cp:lastModifiedBy>
  <cp:revision>262</cp:revision>
  <dcterms:created xsi:type="dcterms:W3CDTF">2020-10-15T13:47:11Z</dcterms:created>
  <dcterms:modified xsi:type="dcterms:W3CDTF">2021-01-26T06:32:09Z</dcterms:modified>
</cp:coreProperties>
</file>